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8"/>
  </p:notesMasterIdLst>
  <p:handoutMasterIdLst>
    <p:handoutMasterId r:id="rId29"/>
  </p:handoutMasterIdLst>
  <p:sldIdLst>
    <p:sldId id="257" r:id="rId5"/>
    <p:sldId id="258" r:id="rId6"/>
    <p:sldId id="265" r:id="rId7"/>
    <p:sldId id="266" r:id="rId8"/>
    <p:sldId id="262" r:id="rId9"/>
    <p:sldId id="267" r:id="rId10"/>
    <p:sldId id="269" r:id="rId11"/>
    <p:sldId id="270" r:id="rId12"/>
    <p:sldId id="263" r:id="rId13"/>
    <p:sldId id="271" r:id="rId14"/>
    <p:sldId id="264" r:id="rId15"/>
    <p:sldId id="272" r:id="rId16"/>
    <p:sldId id="274" r:id="rId17"/>
    <p:sldId id="276" r:id="rId18"/>
    <p:sldId id="277" r:id="rId19"/>
    <p:sldId id="278" r:id="rId20"/>
    <p:sldId id="279" r:id="rId21"/>
    <p:sldId id="281" r:id="rId22"/>
    <p:sldId id="282" r:id="rId23"/>
    <p:sldId id="283" r:id="rId24"/>
    <p:sldId id="287" r:id="rId25"/>
    <p:sldId id="286" r:id="rId26"/>
    <p:sldId id="285" r:id="rId27"/>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08" y="60"/>
      </p:cViewPr>
      <p:guideLst/>
    </p:cSldViewPr>
  </p:slideViewPr>
  <p:notesTextViewPr>
    <p:cViewPr>
      <p:scale>
        <a:sx n="3" d="2"/>
        <a:sy n="3" d="2"/>
      </p:scale>
      <p:origin x="0" y="0"/>
    </p:cViewPr>
  </p:notesTextViewPr>
  <p:notesViewPr>
    <p:cSldViewPr snapToGrid="0" showGuides="1">
      <p:cViewPr varScale="1">
        <p:scale>
          <a:sx n="88" d="100"/>
          <a:sy n="88" d="100"/>
        </p:scale>
        <p:origin x="302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6931CB1-834E-4C04-98F1-1C9CB5AEE06E}" type="datetime1">
              <a:rPr lang="el-GR" smtClean="0"/>
              <a:t>10/2/2025</a:t>
            </a:fld>
            <a:endParaRPr lang="el-GR"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06BD15E-A83F-499B-AE2F-72149146BFF5}" type="slidenum">
              <a:rPr lang="el-GR" smtClean="0"/>
              <a:t>‹#›</a:t>
            </a:fld>
            <a:endParaRPr lang="el-GR" dirty="0"/>
          </a:p>
        </p:txBody>
      </p:sp>
    </p:spTree>
    <p:extLst>
      <p:ext uri="{BB962C8B-B14F-4D97-AF65-F5344CB8AC3E}">
        <p14:creationId xmlns:p14="http://schemas.microsoft.com/office/powerpoint/2010/main" val="1528339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noProof="0" dirty="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3CF7D6-8E8B-4E60-BE40-B8C6FABBB7BB}" type="datetime1">
              <a:rPr lang="el-GR" noProof="0" smtClean="0"/>
              <a:t>10/2/2025</a:t>
            </a:fld>
            <a:endParaRPr lang="el-GR" noProof="0" dirty="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noProof="0" dirty="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eaLnBrk="1" latinLnBrk="0" hangingPunct="1"/>
            <a:r>
              <a:rPr lang="el-GR" noProof="0" dirty="0"/>
              <a:t>Επεξεργασία στυλ υποδείγματος κειμένου</a:t>
            </a:r>
          </a:p>
          <a:p>
            <a:pPr lvl="1" rtl="0"/>
            <a:r>
              <a:rPr lang="el-GR" noProof="0" dirty="0"/>
              <a:t>Δεύτερου επιπέδου</a:t>
            </a:r>
          </a:p>
          <a:p>
            <a:pPr lvl="2" rtl="0"/>
            <a:r>
              <a:rPr lang="el-GR" noProof="0" dirty="0"/>
              <a:t>Τρίτου επιπέδου</a:t>
            </a:r>
          </a:p>
          <a:p>
            <a:pPr lvl="3" rtl="0"/>
            <a:r>
              <a:rPr lang="el-GR" noProof="0" dirty="0"/>
              <a:t>Τέταρτου επιπέδου</a:t>
            </a:r>
          </a:p>
          <a:p>
            <a:pPr lvl="4" rtl="0"/>
            <a:r>
              <a:rPr lang="el-GR" noProof="0" dirty="0"/>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noProof="0" dirty="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D6FFF6-EFF5-46FA-B62C-F141E1274D59}" type="slidenum">
              <a:rPr lang="el-GR" noProof="0" smtClean="0"/>
              <a:t>‹#›</a:t>
            </a:fld>
            <a:endParaRPr lang="el-GR" noProof="0" dirty="0"/>
          </a:p>
        </p:txBody>
      </p:sp>
    </p:spTree>
    <p:extLst>
      <p:ext uri="{BB962C8B-B14F-4D97-AF65-F5344CB8AC3E}">
        <p14:creationId xmlns:p14="http://schemas.microsoft.com/office/powerpoint/2010/main" val="7556670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4BD6FFF6-EFF5-46FA-B62C-F141E1274D59}" type="slidenum">
              <a:rPr lang="el-GR" smtClean="0"/>
              <a:t>1</a:t>
            </a:fld>
            <a:endParaRPr lang="el-GR" dirty="0"/>
          </a:p>
        </p:txBody>
      </p:sp>
    </p:spTree>
    <p:extLst>
      <p:ext uri="{BB962C8B-B14F-4D97-AF65-F5344CB8AC3E}">
        <p14:creationId xmlns:p14="http://schemas.microsoft.com/office/powerpoint/2010/main" val="4005229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pPr rtl="0"/>
            <a:fld id="{4BD6FFF6-EFF5-46FA-B62C-F141E1274D59}" type="slidenum">
              <a:rPr lang="el-GR" smtClean="0"/>
              <a:t>2</a:t>
            </a:fld>
            <a:endParaRPr lang="el-GR" dirty="0"/>
          </a:p>
        </p:txBody>
      </p:sp>
    </p:spTree>
    <p:extLst>
      <p:ext uri="{BB962C8B-B14F-4D97-AF65-F5344CB8AC3E}">
        <p14:creationId xmlns:p14="http://schemas.microsoft.com/office/powerpoint/2010/main" val="2190614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pic>
        <p:nvPicPr>
          <p:cNvPr id="11" name="Εικόνα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Τίτλος 13"/>
          <p:cNvSpPr>
            <a:spLocks noGrp="1"/>
          </p:cNvSpPr>
          <p:nvPr>
            <p:ph type="ctrTitle" hasCustomPrompt="1"/>
          </p:nvPr>
        </p:nvSpPr>
        <p:spPr>
          <a:xfrm>
            <a:off x="1910080" y="1179705"/>
            <a:ext cx="9875520" cy="1472184"/>
          </a:xfrm>
          <a:prstGeom prst="rect">
            <a:avLst/>
          </a:prstGeom>
        </p:spPr>
        <p:txBody>
          <a:bodyPr rtlCol="0" anchor="b"/>
          <a:lstStyle>
            <a:lvl1pPr algn="ctr" rtl="0">
              <a:defRPr/>
            </a:lvl1pPr>
            <a:extLst/>
          </a:lstStyle>
          <a:p>
            <a:pPr rtl="0"/>
            <a:r>
              <a:rPr lang="el-GR" noProof="0" dirty="0"/>
              <a:t>Κάντε κλικ για να επεξεργαστείτε το Στυλ υποδείγματος τίτλου</a:t>
            </a:r>
          </a:p>
        </p:txBody>
      </p:sp>
      <p:sp>
        <p:nvSpPr>
          <p:cNvPr id="22" name="Υπότιτλος 21"/>
          <p:cNvSpPr>
            <a:spLocks noGrp="1"/>
          </p:cNvSpPr>
          <p:nvPr>
            <p:ph type="subTitle" idx="1"/>
          </p:nvPr>
        </p:nvSpPr>
        <p:spPr>
          <a:xfrm>
            <a:off x="1910080" y="2669871"/>
            <a:ext cx="9875520" cy="1752600"/>
          </a:xfrm>
          <a:prstGeom prst="rect">
            <a:avLst/>
          </a:prstGeom>
        </p:spPr>
        <p:txBody>
          <a:bodyPr tIns="0" rtlCol="0"/>
          <a:lstStyle>
            <a:lvl1pPr marL="27432" indent="0" algn="ctr">
              <a:buNone/>
              <a:defRPr sz="2600" b="1">
                <a:solidFill>
                  <a:schemeClr val="accent1">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pPr rtl="0"/>
            <a:r>
              <a:rPr lang="el-GR" noProof="0"/>
              <a:t>Κάντε κλικ για να επεξεργαστείτε τον υπότιτλο του υποδείγματος</a:t>
            </a:r>
            <a:endParaRPr kumimoji="0" lang="el-GR" noProof="0" dirty="0"/>
          </a:p>
        </p:txBody>
      </p:sp>
      <p:sp>
        <p:nvSpPr>
          <p:cNvPr id="7" name="Θέση ημερομηνίας 6"/>
          <p:cNvSpPr>
            <a:spLocks noGrp="1"/>
          </p:cNvSpPr>
          <p:nvPr>
            <p:ph type="dt" sz="half" idx="10"/>
          </p:nvPr>
        </p:nvSpPr>
        <p:spPr>
          <a:xfrm>
            <a:off x="4775200" y="6305550"/>
            <a:ext cx="2844800" cy="476250"/>
          </a:xfrm>
          <a:prstGeom prst="rect">
            <a:avLst/>
          </a:prstGeom>
        </p:spPr>
        <p:txBody>
          <a:bodyPr rtlCol="0"/>
          <a:lstStyle/>
          <a:p>
            <a:pPr rtl="0"/>
            <a:fld id="{412675D4-1E91-4827-93B7-382CED38B474}" type="datetime1">
              <a:rPr lang="el-GR" noProof="0" smtClean="0"/>
              <a:t>10/2/2025</a:t>
            </a:fld>
            <a:endParaRPr lang="el-GR" noProof="0" dirty="0"/>
          </a:p>
        </p:txBody>
      </p:sp>
      <p:sp>
        <p:nvSpPr>
          <p:cNvPr id="20" name="Θέση υποσέλιδου 19"/>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10" name="Θέση αριθμού διαφάνειας 9"/>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407272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1914144" y="274638"/>
            <a:ext cx="9997440" cy="1143000"/>
          </a:xfrm>
          <a:prstGeom prst="rect">
            <a:avLst/>
          </a:prstGeom>
        </p:spPr>
        <p:txBody>
          <a:bodyPr rtlCol="0"/>
          <a:lstStyle>
            <a:lvl1pPr rtl="0">
              <a:defRPr/>
            </a:lvl1pPr>
          </a:lstStyle>
          <a:p>
            <a:pPr rtl="0"/>
            <a:r>
              <a:rPr lang="el-GR" noProof="0" dirty="0"/>
              <a:t>Κάντε κλικ για να επεξεργαστείτε το Στυλ υποδείγματος τίτλου</a:t>
            </a:r>
          </a:p>
        </p:txBody>
      </p:sp>
      <p:sp>
        <p:nvSpPr>
          <p:cNvPr id="3" name="Θέση κατακόρυφου κειμένου 2"/>
          <p:cNvSpPr>
            <a:spLocks noGrp="1"/>
          </p:cNvSpPr>
          <p:nvPr>
            <p:ph type="body" orient="vert" idx="1"/>
          </p:nvPr>
        </p:nvSpPr>
        <p:spPr>
          <a:xfrm>
            <a:off x="1914144" y="1447800"/>
            <a:ext cx="9997440" cy="4800600"/>
          </a:xfrm>
          <a:prstGeom prst="rect">
            <a:avLst/>
          </a:prstGeom>
        </p:spPr>
        <p:txBody>
          <a:bodyPr vert="eaVert" rtlCol="0"/>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4" name="Θέση ημερομηνίας 3"/>
          <p:cNvSpPr>
            <a:spLocks noGrp="1"/>
          </p:cNvSpPr>
          <p:nvPr>
            <p:ph type="dt" sz="half" idx="10"/>
          </p:nvPr>
        </p:nvSpPr>
        <p:spPr>
          <a:xfrm>
            <a:off x="4775200" y="6305550"/>
            <a:ext cx="2844800" cy="476250"/>
          </a:xfrm>
          <a:prstGeom prst="rect">
            <a:avLst/>
          </a:prstGeom>
        </p:spPr>
        <p:txBody>
          <a:bodyPr rtlCol="0"/>
          <a:lstStyle/>
          <a:p>
            <a:pPr rtl="0"/>
            <a:fld id="{829D6994-8921-4EEB-B31B-7A55285039A2}" type="datetime1">
              <a:rPr lang="el-GR" noProof="0" smtClean="0"/>
              <a:t>10/2/2025</a:t>
            </a:fld>
            <a:endParaRPr lang="el-GR" noProof="0" dirty="0"/>
          </a:p>
        </p:txBody>
      </p:sp>
      <p:sp>
        <p:nvSpPr>
          <p:cNvPr id="5" name="Θέση υποσέλιδου 4"/>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6" name="Θέση αριθμού διαφάνειας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1749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hasCustomPrompt="1"/>
          </p:nvPr>
        </p:nvSpPr>
        <p:spPr>
          <a:xfrm>
            <a:off x="9144000" y="274640"/>
            <a:ext cx="2438400" cy="5851525"/>
          </a:xfrm>
          <a:prstGeom prst="rect">
            <a:avLst/>
          </a:prstGeom>
        </p:spPr>
        <p:txBody>
          <a:bodyPr vert="eaVert" rtlCol="0"/>
          <a:lstStyle>
            <a:lvl1pPr rtl="0">
              <a:defRPr/>
            </a:lvl1pPr>
          </a:lstStyle>
          <a:p>
            <a:pPr rtl="0"/>
            <a:r>
              <a:rPr lang="el-GR" noProof="0" dirty="0"/>
              <a:t>Κάντε κλικ για να επεξεργαστείτε το Στυλ υποδείγματος τίτλου</a:t>
            </a:r>
          </a:p>
        </p:txBody>
      </p:sp>
      <p:sp>
        <p:nvSpPr>
          <p:cNvPr id="3" name="Θέση κατακόρυφου κειμένου 2"/>
          <p:cNvSpPr>
            <a:spLocks noGrp="1"/>
          </p:cNvSpPr>
          <p:nvPr>
            <p:ph type="body" orient="vert" idx="1"/>
          </p:nvPr>
        </p:nvSpPr>
        <p:spPr>
          <a:xfrm>
            <a:off x="1524000" y="274641"/>
            <a:ext cx="7416800" cy="5851525"/>
          </a:xfrm>
          <a:prstGeom prst="rect">
            <a:avLst/>
          </a:prstGeom>
        </p:spPr>
        <p:txBody>
          <a:bodyPr vert="eaVert" rtlCol="0"/>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4" name="Θέση ημερομηνίας 3"/>
          <p:cNvSpPr>
            <a:spLocks noGrp="1"/>
          </p:cNvSpPr>
          <p:nvPr>
            <p:ph type="dt" sz="half" idx="10"/>
          </p:nvPr>
        </p:nvSpPr>
        <p:spPr>
          <a:xfrm>
            <a:off x="4775200" y="6305550"/>
            <a:ext cx="2844800" cy="476250"/>
          </a:xfrm>
          <a:prstGeom prst="rect">
            <a:avLst/>
          </a:prstGeom>
        </p:spPr>
        <p:txBody>
          <a:bodyPr rtlCol="0"/>
          <a:lstStyle/>
          <a:p>
            <a:pPr rtl="0"/>
            <a:fld id="{869F720B-7338-47E8-9E66-41B51F13C0A0}" type="datetime1">
              <a:rPr lang="el-GR" noProof="0" smtClean="0"/>
              <a:t>10/2/2025</a:t>
            </a:fld>
            <a:endParaRPr lang="el-GR" noProof="0" dirty="0"/>
          </a:p>
        </p:txBody>
      </p:sp>
      <p:sp>
        <p:nvSpPr>
          <p:cNvPr id="5" name="Θέση υποσέλιδου 4"/>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6" name="Θέση αριθμού διαφάνειας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31943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1914144" y="274638"/>
            <a:ext cx="9997440" cy="1143000"/>
          </a:xfrm>
          <a:prstGeom prst="rect">
            <a:avLst/>
          </a:prstGeom>
        </p:spPr>
        <p:txBody>
          <a:bodyPr rtlCol="0"/>
          <a:lstStyle>
            <a:lvl1pPr rtl="0">
              <a:defRPr/>
            </a:lvl1pPr>
          </a:lstStyle>
          <a:p>
            <a:pPr rtl="0"/>
            <a:r>
              <a:rPr lang="el-GR" noProof="0" dirty="0"/>
              <a:t>Κάντε κλικ για να επεξεργαστείτε το Στυλ υποδείγματος τίτλου</a:t>
            </a:r>
          </a:p>
        </p:txBody>
      </p:sp>
      <p:sp>
        <p:nvSpPr>
          <p:cNvPr id="3" name="Θέση περιεχομένου 2"/>
          <p:cNvSpPr>
            <a:spLocks noGrp="1"/>
          </p:cNvSpPr>
          <p:nvPr>
            <p:ph idx="1"/>
          </p:nvPr>
        </p:nvSpPr>
        <p:spPr>
          <a:xfrm>
            <a:off x="1914144" y="1447800"/>
            <a:ext cx="9997440" cy="4800600"/>
          </a:xfrm>
          <a:prstGeom prst="rect">
            <a:avLst/>
          </a:prstGeom>
        </p:spPr>
        <p:txBody>
          <a:bodyPr rtlCol="0"/>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4" name="Θέση ημερομηνίας 3"/>
          <p:cNvSpPr>
            <a:spLocks noGrp="1"/>
          </p:cNvSpPr>
          <p:nvPr>
            <p:ph type="dt" sz="half" idx="10"/>
          </p:nvPr>
        </p:nvSpPr>
        <p:spPr>
          <a:xfrm>
            <a:off x="4775200" y="6305550"/>
            <a:ext cx="2844800" cy="476250"/>
          </a:xfrm>
          <a:prstGeom prst="rect">
            <a:avLst/>
          </a:prstGeom>
        </p:spPr>
        <p:txBody>
          <a:bodyPr rtlCol="0"/>
          <a:lstStyle/>
          <a:p>
            <a:pPr rtl="0"/>
            <a:fld id="{F865D0F1-1951-4605-B394-5B6438394975}" type="datetime1">
              <a:rPr lang="el-GR" noProof="0" smtClean="0"/>
              <a:t>10/2/2025</a:t>
            </a:fld>
            <a:endParaRPr lang="el-GR" noProof="0" dirty="0"/>
          </a:p>
        </p:txBody>
      </p:sp>
      <p:sp>
        <p:nvSpPr>
          <p:cNvPr id="5" name="Θέση υποσέλιδου 4"/>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6" name="Θέση αριθμού διαφάνειας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6399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guide id="2" pos="9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1828800" y="2600325"/>
            <a:ext cx="8534400" cy="2286000"/>
          </a:xfrm>
          <a:prstGeom prst="rect">
            <a:avLst/>
          </a:prstGeom>
        </p:spPr>
        <p:txBody>
          <a:bodyPr rtlCol="0" anchor="t"/>
          <a:lstStyle>
            <a:lvl1pPr algn="l" rtl="0">
              <a:lnSpc>
                <a:spcPts val="4500"/>
              </a:lnSpc>
              <a:buNone/>
              <a:defRPr sz="4000" b="1" cap="all"/>
            </a:lvl1pPr>
            <a:extLst/>
          </a:lstStyle>
          <a:p>
            <a:pPr rtl="0"/>
            <a:r>
              <a:rPr lang="el-GR" noProof="0" dirty="0"/>
              <a:t>Κάντε κλικ για να επεξεργαστείτε το Στυλ υποδείγματος τίτλου</a:t>
            </a:r>
          </a:p>
        </p:txBody>
      </p:sp>
      <p:sp>
        <p:nvSpPr>
          <p:cNvPr id="3" name="Θέση κειμένου 2"/>
          <p:cNvSpPr>
            <a:spLocks noGrp="1"/>
          </p:cNvSpPr>
          <p:nvPr>
            <p:ph type="body" idx="1"/>
          </p:nvPr>
        </p:nvSpPr>
        <p:spPr>
          <a:xfrm>
            <a:off x="1828800" y="1066800"/>
            <a:ext cx="8534400" cy="1509712"/>
          </a:xfrm>
          <a:prstGeom prst="rect">
            <a:avLst/>
          </a:prstGeom>
        </p:spPr>
        <p:txBody>
          <a:bodyPr rtlCol="0"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rtl="0" eaLnBrk="1" latinLnBrk="0" hangingPunct="1"/>
            <a:r>
              <a:rPr lang="el-GR" noProof="0"/>
              <a:t>Στυλ κειμένου υποδείγματος</a:t>
            </a:r>
          </a:p>
        </p:txBody>
      </p:sp>
      <p:sp>
        <p:nvSpPr>
          <p:cNvPr id="4" name="Θέση ημερομηνίας 3"/>
          <p:cNvSpPr>
            <a:spLocks noGrp="1"/>
          </p:cNvSpPr>
          <p:nvPr>
            <p:ph type="dt" sz="half" idx="10"/>
          </p:nvPr>
        </p:nvSpPr>
        <p:spPr>
          <a:xfrm>
            <a:off x="4775200" y="6305550"/>
            <a:ext cx="2844800" cy="476250"/>
          </a:xfrm>
          <a:prstGeom prst="rect">
            <a:avLst/>
          </a:prstGeom>
        </p:spPr>
        <p:txBody>
          <a:bodyPr rtlCol="0"/>
          <a:lstStyle/>
          <a:p>
            <a:pPr rtl="0"/>
            <a:fld id="{5B3227BE-A74E-4B8F-87F2-93846C1B991D}" type="datetime1">
              <a:rPr lang="el-GR" noProof="0" smtClean="0"/>
              <a:t>10/2/2025</a:t>
            </a:fld>
            <a:endParaRPr lang="el-GR" noProof="0" dirty="0"/>
          </a:p>
        </p:txBody>
      </p:sp>
      <p:sp>
        <p:nvSpPr>
          <p:cNvPr id="5" name="Θέση υποσέλιδου 4"/>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6" name="Θέση αριθμού διαφάνειας 5"/>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40661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1914144" y="274320"/>
            <a:ext cx="9997440" cy="1143000"/>
          </a:xfrm>
          <a:prstGeom prst="rect">
            <a:avLst/>
          </a:prstGeom>
        </p:spPr>
        <p:txBody>
          <a:bodyPr rtlCol="0"/>
          <a:lstStyle>
            <a:lvl1pPr rtl="0">
              <a:defRPr/>
            </a:lvl1pPr>
          </a:lstStyle>
          <a:p>
            <a:pPr rtl="0"/>
            <a:r>
              <a:rPr lang="el-GR" noProof="0" dirty="0"/>
              <a:t>Κάντε κλικ για να επεξεργαστείτε το Στυλ υποδείγματος τίτλου</a:t>
            </a:r>
          </a:p>
        </p:txBody>
      </p:sp>
      <p:sp>
        <p:nvSpPr>
          <p:cNvPr id="3" name="Θέση περιεχομένου 2"/>
          <p:cNvSpPr>
            <a:spLocks noGrp="1"/>
          </p:cNvSpPr>
          <p:nvPr>
            <p:ph sz="half" idx="1"/>
          </p:nvPr>
        </p:nvSpPr>
        <p:spPr>
          <a:xfrm>
            <a:off x="1914144" y="1524000"/>
            <a:ext cx="4876800" cy="4663440"/>
          </a:xfrm>
          <a:prstGeom prst="rect">
            <a:avLst/>
          </a:prstGeom>
        </p:spPr>
        <p:txBody>
          <a:bodyPr rtlCol="0"/>
          <a:lstStyle>
            <a:lvl1pPr>
              <a:defRPr sz="2800"/>
            </a:lvl1pPr>
            <a:lvl2pPr>
              <a:defRPr sz="2400"/>
            </a:lvl2pPr>
            <a:lvl3pPr>
              <a:defRPr sz="2000"/>
            </a:lvl3pPr>
            <a:lvl4pPr>
              <a:defRPr sz="1800"/>
            </a:lvl4pPr>
            <a:lvl5pPr>
              <a:defRPr sz="1800"/>
            </a:lvl5pPr>
            <a:extLst/>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4" name="Θέση περιεχομένου 3"/>
          <p:cNvSpPr>
            <a:spLocks noGrp="1"/>
          </p:cNvSpPr>
          <p:nvPr>
            <p:ph sz="half" idx="2"/>
          </p:nvPr>
        </p:nvSpPr>
        <p:spPr>
          <a:xfrm>
            <a:off x="7034784" y="1524000"/>
            <a:ext cx="4876800" cy="4663440"/>
          </a:xfrm>
          <a:prstGeom prst="rect">
            <a:avLst/>
          </a:prstGeom>
        </p:spPr>
        <p:txBody>
          <a:bodyPr rtlCol="0"/>
          <a:lstStyle>
            <a:lvl1pPr>
              <a:defRPr sz="2800"/>
            </a:lvl1pPr>
            <a:lvl2pPr>
              <a:defRPr sz="2400"/>
            </a:lvl2pPr>
            <a:lvl3pPr>
              <a:defRPr sz="2000"/>
            </a:lvl3pPr>
            <a:lvl4pPr>
              <a:defRPr sz="1800"/>
            </a:lvl4pPr>
            <a:lvl5pPr>
              <a:defRPr sz="1800"/>
            </a:lvl5pPr>
            <a:extLst/>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5" name="Θέση ημερομηνίας 4"/>
          <p:cNvSpPr>
            <a:spLocks noGrp="1"/>
          </p:cNvSpPr>
          <p:nvPr>
            <p:ph type="dt" sz="half" idx="10"/>
          </p:nvPr>
        </p:nvSpPr>
        <p:spPr>
          <a:xfrm>
            <a:off x="4775200" y="6305550"/>
            <a:ext cx="2844800" cy="476250"/>
          </a:xfrm>
          <a:prstGeom prst="rect">
            <a:avLst/>
          </a:prstGeom>
        </p:spPr>
        <p:txBody>
          <a:bodyPr rtlCol="0"/>
          <a:lstStyle/>
          <a:p>
            <a:pPr rtl="0"/>
            <a:fld id="{FAE7B3FA-8A58-4401-AF2F-1FF047D798B0}" type="datetime1">
              <a:rPr lang="el-GR" noProof="0" smtClean="0"/>
              <a:t>10/2/2025</a:t>
            </a:fld>
            <a:endParaRPr lang="el-GR" noProof="0" dirty="0"/>
          </a:p>
        </p:txBody>
      </p:sp>
      <p:sp>
        <p:nvSpPr>
          <p:cNvPr id="6" name="Θέση υποσέλιδου 5"/>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7" name="Θέση αριθμού διαφάνειας 6"/>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30784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Σύγκριση">
    <p:bg>
      <p:bgPr>
        <a:solidFill>
          <a:schemeClr val="bg2">
            <a:lumMod val="90000"/>
          </a:schemeClr>
        </a:solidFill>
        <a:effectLst/>
      </p:bgPr>
    </p:bg>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609600" y="5160336"/>
            <a:ext cx="10972800" cy="1143000"/>
          </a:xfrm>
          <a:prstGeom prst="rect">
            <a:avLst/>
          </a:prstGeom>
        </p:spPr>
        <p:txBody>
          <a:bodyPr rtlCol="0" anchor="ctr"/>
          <a:lstStyle>
            <a:lvl1pPr algn="ctr" rtl="0">
              <a:defRPr sz="4500" b="1" cap="none" baseline="0"/>
            </a:lvl1pPr>
            <a:extLst/>
          </a:lstStyle>
          <a:p>
            <a:pPr rtl="0"/>
            <a:r>
              <a:rPr lang="el-GR" noProof="0" dirty="0"/>
              <a:t>Κάντε κλικ για να επεξεργαστείτε το Στυλ υποδείγματος τίτλου</a:t>
            </a:r>
          </a:p>
        </p:txBody>
      </p:sp>
      <p:sp>
        <p:nvSpPr>
          <p:cNvPr id="3" name="Θέση κειμένου 2"/>
          <p:cNvSpPr>
            <a:spLocks noGrp="1"/>
          </p:cNvSpPr>
          <p:nvPr>
            <p:ph type="body" idx="1"/>
          </p:nvPr>
        </p:nvSpPr>
        <p:spPr>
          <a:xfrm>
            <a:off x="609600" y="328278"/>
            <a:ext cx="5364480" cy="640080"/>
          </a:xfrm>
          <a:prstGeom prst="rect">
            <a:avLst/>
          </a:prstGeom>
          <a:noFill/>
          <a:ln w="10795">
            <a:solidFill>
              <a:schemeClr val="bg1"/>
            </a:solidFill>
            <a:miter lim="800000"/>
          </a:ln>
        </p:spPr>
        <p:txBody>
          <a:bodyPr rtlCol="0" anchor="ctr"/>
          <a:lstStyle>
            <a:lvl1pPr marL="64008" indent="0" algn="l">
              <a:lnSpc>
                <a:spcPct val="100000"/>
              </a:lnSpc>
              <a:spcBef>
                <a:spcPts val="100"/>
              </a:spcBef>
              <a:buNone/>
              <a:defRPr sz="1900" b="1">
                <a:solidFill>
                  <a:schemeClr val="accent1">
                    <a:lumMod val="50000"/>
                  </a:schemeClr>
                </a:solidFill>
              </a:defRPr>
            </a:lvl1pPr>
            <a:lvl2pPr>
              <a:buNone/>
              <a:defRPr sz="2000" b="1"/>
            </a:lvl2pPr>
            <a:lvl3pPr>
              <a:buNone/>
              <a:defRPr sz="1800" b="1"/>
            </a:lvl3pPr>
            <a:lvl4pPr>
              <a:buNone/>
              <a:defRPr sz="1600" b="1"/>
            </a:lvl4pPr>
            <a:lvl5pPr>
              <a:buNone/>
              <a:defRPr sz="1600" b="1"/>
            </a:lvl5pPr>
            <a:extLst/>
          </a:lstStyle>
          <a:p>
            <a:pPr lvl="0" rtl="0" eaLnBrk="1" latinLnBrk="0" hangingPunct="1"/>
            <a:r>
              <a:rPr lang="el-GR" noProof="0"/>
              <a:t>Στυλ κειμένου υποδείγματος</a:t>
            </a:r>
          </a:p>
        </p:txBody>
      </p:sp>
      <p:sp>
        <p:nvSpPr>
          <p:cNvPr id="5" name="Θέση περιεχομένου 4"/>
          <p:cNvSpPr>
            <a:spLocks noGrp="1"/>
          </p:cNvSpPr>
          <p:nvPr>
            <p:ph sz="quarter" idx="2"/>
          </p:nvPr>
        </p:nvSpPr>
        <p:spPr>
          <a:xfrm>
            <a:off x="609600" y="969336"/>
            <a:ext cx="5364480" cy="4114800"/>
          </a:xfrm>
          <a:prstGeom prst="rect">
            <a:avLst/>
          </a:prstGeom>
          <a:ln w="10795">
            <a:solidFill>
              <a:schemeClr val="bg1"/>
            </a:solidFill>
            <a:prstDash val="dash"/>
            <a:miter lim="800000"/>
          </a:ln>
        </p:spPr>
        <p:txBody>
          <a:bodyPr rtlCol="0"/>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4" name="Θέση κειμένου 3"/>
          <p:cNvSpPr>
            <a:spLocks noGrp="1"/>
          </p:cNvSpPr>
          <p:nvPr>
            <p:ph type="body" sz="half" idx="3"/>
          </p:nvPr>
        </p:nvSpPr>
        <p:spPr>
          <a:xfrm>
            <a:off x="6217920" y="328278"/>
            <a:ext cx="5364480" cy="640080"/>
          </a:xfrm>
          <a:prstGeom prst="rect">
            <a:avLst/>
          </a:prstGeom>
          <a:noFill/>
          <a:ln w="10795">
            <a:solidFill>
              <a:schemeClr val="bg1"/>
            </a:solidFill>
            <a:miter lim="800000"/>
          </a:ln>
        </p:spPr>
        <p:txBody>
          <a:bodyPr rtlCol="0" anchor="ctr"/>
          <a:lstStyle>
            <a:lvl1pPr marL="64008" indent="0" algn="l">
              <a:lnSpc>
                <a:spcPct val="100000"/>
              </a:lnSpc>
              <a:spcBef>
                <a:spcPts val="100"/>
              </a:spcBef>
              <a:buNone/>
              <a:defRPr sz="1900" b="1">
                <a:solidFill>
                  <a:schemeClr val="accent1">
                    <a:lumMod val="50000"/>
                  </a:schemeClr>
                </a:solidFill>
              </a:defRPr>
            </a:lvl1pPr>
            <a:lvl2pPr>
              <a:buNone/>
              <a:defRPr sz="2000" b="1"/>
            </a:lvl2pPr>
            <a:lvl3pPr>
              <a:buNone/>
              <a:defRPr sz="1800" b="1"/>
            </a:lvl3pPr>
            <a:lvl4pPr>
              <a:buNone/>
              <a:defRPr sz="1600" b="1"/>
            </a:lvl4pPr>
            <a:lvl5pPr>
              <a:buNone/>
              <a:defRPr sz="1600" b="1"/>
            </a:lvl5pPr>
            <a:extLst/>
          </a:lstStyle>
          <a:p>
            <a:pPr lvl="0" rtl="0" eaLnBrk="1" latinLnBrk="0" hangingPunct="1"/>
            <a:r>
              <a:rPr lang="el-GR" noProof="0"/>
              <a:t>Στυλ κειμένου υποδείγματος</a:t>
            </a:r>
          </a:p>
        </p:txBody>
      </p:sp>
      <p:sp>
        <p:nvSpPr>
          <p:cNvPr id="6" name="Θέση περιεχομένου 5"/>
          <p:cNvSpPr>
            <a:spLocks noGrp="1"/>
          </p:cNvSpPr>
          <p:nvPr>
            <p:ph sz="quarter" idx="4"/>
          </p:nvPr>
        </p:nvSpPr>
        <p:spPr>
          <a:xfrm>
            <a:off x="6217920" y="969336"/>
            <a:ext cx="5364480" cy="4114800"/>
          </a:xfrm>
          <a:prstGeom prst="rect">
            <a:avLst/>
          </a:prstGeom>
          <a:ln w="10795">
            <a:solidFill>
              <a:schemeClr val="bg1"/>
            </a:solidFill>
            <a:prstDash val="dash"/>
            <a:miter lim="800000"/>
          </a:ln>
        </p:spPr>
        <p:txBody>
          <a:bodyPr rtlCol="0"/>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7" name="Θέση ημερομηνίας 6"/>
          <p:cNvSpPr>
            <a:spLocks noGrp="1"/>
          </p:cNvSpPr>
          <p:nvPr>
            <p:ph type="dt" sz="half" idx="10"/>
          </p:nvPr>
        </p:nvSpPr>
        <p:spPr>
          <a:xfrm>
            <a:off x="4775200" y="6305550"/>
            <a:ext cx="2844800" cy="476250"/>
          </a:xfrm>
          <a:prstGeom prst="rect">
            <a:avLst/>
          </a:prstGeom>
        </p:spPr>
        <p:txBody>
          <a:bodyPr rtlCol="0"/>
          <a:lstStyle/>
          <a:p>
            <a:pPr rtl="0"/>
            <a:fld id="{329B80AE-2B76-4929-964A-0A229FD530CB}" type="datetime1">
              <a:rPr lang="el-GR" noProof="0" smtClean="0"/>
              <a:t>10/2/2025</a:t>
            </a:fld>
            <a:endParaRPr lang="el-GR" noProof="0" dirty="0"/>
          </a:p>
        </p:txBody>
      </p:sp>
      <p:sp>
        <p:nvSpPr>
          <p:cNvPr id="8" name="Θέση υποσέλιδου 7"/>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9" name="Θέση αριθμού διαφάνειας 8"/>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23589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1914144" y="274320"/>
            <a:ext cx="9997440" cy="1143000"/>
          </a:xfrm>
          <a:prstGeom prst="rect">
            <a:avLst/>
          </a:prstGeom>
        </p:spPr>
        <p:txBody>
          <a:bodyPr rtlCol="0" anchor="ctr"/>
          <a:lstStyle>
            <a:lvl1pPr rtl="0">
              <a:defRPr/>
            </a:lvl1pPr>
          </a:lstStyle>
          <a:p>
            <a:pPr rtl="0"/>
            <a:r>
              <a:rPr lang="el-GR" noProof="0" dirty="0"/>
              <a:t>Κάντε κλικ για να επεξεργαστείτε το Στυλ υποδείγματος τίτλου</a:t>
            </a:r>
          </a:p>
        </p:txBody>
      </p:sp>
      <p:sp>
        <p:nvSpPr>
          <p:cNvPr id="3" name="Θέση ημερομηνίας 2"/>
          <p:cNvSpPr>
            <a:spLocks noGrp="1"/>
          </p:cNvSpPr>
          <p:nvPr>
            <p:ph type="dt" sz="half" idx="10"/>
          </p:nvPr>
        </p:nvSpPr>
        <p:spPr>
          <a:xfrm>
            <a:off x="4775200" y="6305550"/>
            <a:ext cx="2844800" cy="476250"/>
          </a:xfrm>
          <a:prstGeom prst="rect">
            <a:avLst/>
          </a:prstGeom>
        </p:spPr>
        <p:txBody>
          <a:bodyPr rtlCol="0"/>
          <a:lstStyle/>
          <a:p>
            <a:pPr rtl="0"/>
            <a:fld id="{D6BA3D0A-0144-434E-B884-53AB773DB4EA}" type="datetime1">
              <a:rPr lang="el-GR" noProof="0" smtClean="0"/>
              <a:t>10/2/2025</a:t>
            </a:fld>
            <a:endParaRPr lang="el-GR" noProof="0" dirty="0"/>
          </a:p>
        </p:txBody>
      </p:sp>
      <p:sp>
        <p:nvSpPr>
          <p:cNvPr id="4" name="Θέση υποσέλιδου 3"/>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5" name="Θέση αριθμού διαφάνειας 4"/>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8606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a:xfrm>
            <a:off x="4775200" y="6305550"/>
            <a:ext cx="2844800" cy="476250"/>
          </a:xfrm>
          <a:prstGeom prst="rect">
            <a:avLst/>
          </a:prstGeom>
        </p:spPr>
        <p:txBody>
          <a:bodyPr rtlCol="0"/>
          <a:lstStyle/>
          <a:p>
            <a:pPr rtl="0"/>
            <a:fld id="{73FF10BA-78E5-4FBD-8419-1752C0DEEFDB}" type="datetime1">
              <a:rPr lang="el-GR" noProof="0" smtClean="0"/>
              <a:t>10/2/2025</a:t>
            </a:fld>
            <a:endParaRPr lang="el-GR" noProof="0" dirty="0"/>
          </a:p>
        </p:txBody>
      </p:sp>
      <p:sp>
        <p:nvSpPr>
          <p:cNvPr id="3" name="Θέση υποσέλιδου 2"/>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4" name="Θέση αριθμού διαφάνειας 3"/>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86097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bg>
      <p:bgPr>
        <a:solidFill>
          <a:schemeClr val="bg2">
            <a:lumMod val="90000"/>
          </a:schemeClr>
        </a:solidFill>
        <a:effectLst/>
      </p:bgPr>
    </p:bg>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609600" y="216778"/>
            <a:ext cx="5080000" cy="1162050"/>
          </a:xfrm>
          <a:prstGeom prst="rect">
            <a:avLst/>
          </a:prstGeom>
          <a:ln>
            <a:noFill/>
          </a:ln>
        </p:spPr>
        <p:txBody>
          <a:bodyPr rtlCol="0" anchor="b"/>
          <a:lstStyle>
            <a:lvl1pPr algn="l" rtl="0">
              <a:lnSpc>
                <a:spcPts val="2000"/>
              </a:lnSpc>
              <a:buNone/>
              <a:defRPr sz="2200" b="1" cap="all" baseline="0"/>
            </a:lvl1pPr>
            <a:extLst/>
          </a:lstStyle>
          <a:p>
            <a:pPr rtl="0"/>
            <a:r>
              <a:rPr lang="el-GR" noProof="0" dirty="0"/>
              <a:t>Κάντε κλικ για να επεξεργαστείτε το Στυλ υποδείγματος τίτλου</a:t>
            </a:r>
          </a:p>
        </p:txBody>
      </p:sp>
      <p:sp>
        <p:nvSpPr>
          <p:cNvPr id="3" name="Θέση κειμένου 2"/>
          <p:cNvSpPr>
            <a:spLocks noGrp="1"/>
          </p:cNvSpPr>
          <p:nvPr>
            <p:ph type="body" idx="2"/>
          </p:nvPr>
        </p:nvSpPr>
        <p:spPr>
          <a:xfrm>
            <a:off x="609600" y="1406964"/>
            <a:ext cx="5080000" cy="698500"/>
          </a:xfrm>
          <a:prstGeom prst="rect">
            <a:avLst/>
          </a:prstGeom>
        </p:spPr>
        <p:txBody>
          <a:bodyPr rtlCol="0"/>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rtl="0" eaLnBrk="1" latinLnBrk="0" hangingPunct="1"/>
            <a:r>
              <a:rPr lang="el-GR" noProof="0"/>
              <a:t>Στυλ κειμένου υποδείγματος</a:t>
            </a:r>
          </a:p>
        </p:txBody>
      </p:sp>
      <p:sp>
        <p:nvSpPr>
          <p:cNvPr id="4" name="Θέση περιεχομένου 3"/>
          <p:cNvSpPr>
            <a:spLocks noGrp="1"/>
          </p:cNvSpPr>
          <p:nvPr>
            <p:ph sz="half" idx="1"/>
          </p:nvPr>
        </p:nvSpPr>
        <p:spPr>
          <a:xfrm>
            <a:off x="609600" y="2133601"/>
            <a:ext cx="10871200" cy="3992563"/>
          </a:xfrm>
          <a:prstGeom prst="rect">
            <a:avLst/>
          </a:prstGeom>
        </p:spPr>
        <p:txBody>
          <a:bodyPr rtlCol="0"/>
          <a:lstStyle>
            <a:lvl1pPr>
              <a:defRPr sz="3200"/>
            </a:lvl1pPr>
            <a:lvl2pPr>
              <a:defRPr sz="2800"/>
            </a:lvl2pPr>
            <a:lvl3pPr>
              <a:defRPr sz="2400"/>
            </a:lvl3pPr>
            <a:lvl4pPr>
              <a:defRPr sz="2000"/>
            </a:lvl4pPr>
            <a:lvl5pPr>
              <a:defRPr sz="2000"/>
            </a:lvl5pPr>
            <a:extLst/>
          </a:lstStyle>
          <a:p>
            <a:pPr lvl="0" rtl="0" eaLnBrk="1" latinLnBrk="0" hangingPunct="1"/>
            <a:r>
              <a:rPr lang="el-GR" noProof="0"/>
              <a:t>Στυλ κειμένου υποδείγματος</a:t>
            </a:r>
          </a:p>
          <a:p>
            <a:pPr lvl="1" rtl="0" eaLnBrk="1" latinLnBrk="0" hangingPunct="1"/>
            <a:r>
              <a:rPr lang="el-GR" noProof="0"/>
              <a:t>Δεύτερο επίπεδο</a:t>
            </a:r>
          </a:p>
          <a:p>
            <a:pPr lvl="2" rtl="0" eaLnBrk="1" latinLnBrk="0" hangingPunct="1"/>
            <a:r>
              <a:rPr lang="el-GR" noProof="0"/>
              <a:t>Τρίτο επίπεδο</a:t>
            </a:r>
          </a:p>
          <a:p>
            <a:pPr lvl="3" rtl="0" eaLnBrk="1" latinLnBrk="0" hangingPunct="1"/>
            <a:r>
              <a:rPr lang="el-GR" noProof="0"/>
              <a:t>Τέταρτο επίπεδο</a:t>
            </a:r>
          </a:p>
          <a:p>
            <a:pPr lvl="4" rtl="0" eaLnBrk="1" latinLnBrk="0" hangingPunct="1"/>
            <a:r>
              <a:rPr lang="el-GR" noProof="0"/>
              <a:t>Πέμπτο επίπεδο</a:t>
            </a:r>
            <a:endParaRPr kumimoji="0" lang="el-GR" noProof="0" dirty="0"/>
          </a:p>
        </p:txBody>
      </p:sp>
      <p:sp>
        <p:nvSpPr>
          <p:cNvPr id="5" name="Θέση ημερομηνίας 4"/>
          <p:cNvSpPr>
            <a:spLocks noGrp="1"/>
          </p:cNvSpPr>
          <p:nvPr>
            <p:ph type="dt" sz="half" idx="10"/>
          </p:nvPr>
        </p:nvSpPr>
        <p:spPr>
          <a:xfrm>
            <a:off x="4775200" y="6305550"/>
            <a:ext cx="2844800" cy="476250"/>
          </a:xfrm>
          <a:prstGeom prst="rect">
            <a:avLst/>
          </a:prstGeom>
        </p:spPr>
        <p:txBody>
          <a:bodyPr rtlCol="0"/>
          <a:lstStyle/>
          <a:p>
            <a:pPr rtl="0"/>
            <a:fld id="{89FD97E9-FFEB-43F9-AF21-51CE71A931B8}" type="datetime1">
              <a:rPr lang="el-GR" noProof="0" smtClean="0"/>
              <a:t>10/2/2025</a:t>
            </a:fld>
            <a:endParaRPr lang="el-GR" noProof="0" dirty="0"/>
          </a:p>
        </p:txBody>
      </p:sp>
      <p:sp>
        <p:nvSpPr>
          <p:cNvPr id="6" name="Θέση υποσέλιδου 5"/>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7" name="Θέση αριθμού διαφάνειας 6"/>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54254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bg>
      <p:bgPr>
        <a:solidFill>
          <a:schemeClr val="bg2">
            <a:lumMod val="90000"/>
          </a:schemeClr>
        </a:solidFill>
        <a:effectLst/>
      </p:bgPr>
    </p:bg>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7849195" y="1066800"/>
            <a:ext cx="3657600" cy="1981200"/>
          </a:xfrm>
          <a:prstGeom prst="rect">
            <a:avLst/>
          </a:prstGeom>
        </p:spPr>
        <p:txBody>
          <a:bodyPr rtlCol="0" anchor="b">
            <a:noAutofit/>
          </a:bodyPr>
          <a:lstStyle>
            <a:lvl1pPr algn="l" rtl="0">
              <a:buNone/>
              <a:defRPr sz="2100" b="1">
                <a:effectLst/>
              </a:defRPr>
            </a:lvl1pPr>
            <a:extLst/>
          </a:lstStyle>
          <a:p>
            <a:pPr rtl="0"/>
            <a:r>
              <a:rPr lang="el-GR" noProof="0" dirty="0"/>
              <a:t>Κάντε κλικ για να επεξεργαστείτε το Στυλ υποδείγματος τίτλου</a:t>
            </a:r>
          </a:p>
        </p:txBody>
      </p:sp>
      <p:sp>
        <p:nvSpPr>
          <p:cNvPr id="8" name="Ορθογώνιο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l-GR" sz="3200" kern="1200" noProof="0" dirty="0">
              <a:solidFill>
                <a:schemeClr val="tx1"/>
              </a:solidFill>
              <a:latin typeface="+mn-lt"/>
              <a:ea typeface="+mn-ea"/>
              <a:cs typeface="+mn-cs"/>
            </a:endParaRPr>
          </a:p>
        </p:txBody>
      </p:sp>
      <p:sp>
        <p:nvSpPr>
          <p:cNvPr id="3" name="Θέση εικόνας 2" descr="Ένα κενό πλαίσιο κράτησης θέσης, για να προσθέσετε μια εικόνα. Κάντε κλικ στο πλαίσιο κράτησης θέσης και επιλέξτε την εικόνα που θέλετε να προσθέσετε"/>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rtlCol="0" anchor="t"/>
          <a:lstStyle>
            <a:lvl1pPr marL="0" indent="0" algn="l" eaLnBrk="1" latinLnBrk="0" hangingPunct="1">
              <a:buNone/>
              <a:defRPr sz="3200"/>
            </a:lvl1pPr>
            <a:extLst/>
          </a:lstStyle>
          <a:p>
            <a:pPr marL="0" algn="l" rtl="0" eaLnBrk="1" latinLnBrk="0" hangingPunct="1"/>
            <a:r>
              <a:rPr lang="el-GR" noProof="0"/>
              <a:t>Κάντε κλικ στο εικονίδιο για να προσθέσετε εικόνα</a:t>
            </a:r>
            <a:endParaRPr kumimoji="0" lang="el-GR" noProof="0" dirty="0"/>
          </a:p>
        </p:txBody>
      </p:sp>
      <p:sp>
        <p:nvSpPr>
          <p:cNvPr id="9" name="Ορθογώνιο 1"/>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l-GR" sz="1800" noProof="0" dirty="0"/>
          </a:p>
        </p:txBody>
      </p:sp>
      <p:sp>
        <p:nvSpPr>
          <p:cNvPr id="10" name="Ορθογώνιο 2"/>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l-GR" sz="1800" noProof="0" dirty="0"/>
          </a:p>
        </p:txBody>
      </p:sp>
      <p:sp>
        <p:nvSpPr>
          <p:cNvPr id="4" name="Θέση κειμένου 3"/>
          <p:cNvSpPr>
            <a:spLocks noGrp="1"/>
          </p:cNvSpPr>
          <p:nvPr>
            <p:ph type="body" sz="half" idx="2"/>
          </p:nvPr>
        </p:nvSpPr>
        <p:spPr>
          <a:xfrm>
            <a:off x="1117600" y="4800600"/>
            <a:ext cx="5892800" cy="762000"/>
          </a:xfrm>
          <a:prstGeom prst="rect">
            <a:avLst/>
          </a:prstGeom>
        </p:spPr>
        <p:txBody>
          <a:bodyPr rtlCol="0"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rtl="0" eaLnBrk="1" latinLnBrk="0" hangingPunct="1"/>
            <a:r>
              <a:rPr lang="el-GR" noProof="0"/>
              <a:t>Στυλ κειμένου υποδείγματος</a:t>
            </a:r>
          </a:p>
        </p:txBody>
      </p:sp>
      <p:sp>
        <p:nvSpPr>
          <p:cNvPr id="5" name="Θέση ημερομηνίας 4"/>
          <p:cNvSpPr>
            <a:spLocks noGrp="1"/>
          </p:cNvSpPr>
          <p:nvPr>
            <p:ph type="dt" sz="half" idx="10"/>
          </p:nvPr>
        </p:nvSpPr>
        <p:spPr>
          <a:xfrm>
            <a:off x="4775200" y="6305550"/>
            <a:ext cx="2844800" cy="476250"/>
          </a:xfrm>
          <a:prstGeom prst="rect">
            <a:avLst/>
          </a:prstGeom>
        </p:spPr>
        <p:txBody>
          <a:bodyPr rtlCol="0"/>
          <a:lstStyle/>
          <a:p>
            <a:pPr rtl="0"/>
            <a:fld id="{723BF336-4F3E-4A55-9120-A0913103F439}" type="datetime1">
              <a:rPr lang="el-GR" noProof="0" smtClean="0"/>
              <a:t>10/2/2025</a:t>
            </a:fld>
            <a:endParaRPr lang="el-GR" noProof="0" dirty="0"/>
          </a:p>
        </p:txBody>
      </p:sp>
      <p:sp>
        <p:nvSpPr>
          <p:cNvPr id="6" name="Θέση υποσέλιδου 5"/>
          <p:cNvSpPr>
            <a:spLocks noGrp="1"/>
          </p:cNvSpPr>
          <p:nvPr>
            <p:ph type="ftr" sz="quarter" idx="11"/>
          </p:nvPr>
        </p:nvSpPr>
        <p:spPr>
          <a:xfrm>
            <a:off x="7620000" y="6305550"/>
            <a:ext cx="3860800" cy="476250"/>
          </a:xfrm>
          <a:prstGeom prst="rect">
            <a:avLst/>
          </a:prstGeom>
        </p:spPr>
        <p:txBody>
          <a:bodyPr rtlCol="0"/>
          <a:lstStyle/>
          <a:p>
            <a:pPr rtl="0"/>
            <a:r>
              <a:rPr lang="el-GR" noProof="0" dirty="0"/>
              <a:t>Προσθήκη υποσέλιδου</a:t>
            </a:r>
          </a:p>
        </p:txBody>
      </p:sp>
      <p:sp>
        <p:nvSpPr>
          <p:cNvPr id="7" name="Θέση αριθμού διαφάνειας 6"/>
          <p:cNvSpPr>
            <a:spLocks noGrp="1"/>
          </p:cNvSpPr>
          <p:nvPr>
            <p:ph type="sldNum" sz="quarter" idx="12"/>
          </p:nvPr>
        </p:nvSpPr>
        <p:spPr>
          <a:xfrm>
            <a:off x="11484864" y="6305550"/>
            <a:ext cx="609600" cy="476250"/>
          </a:xfrm>
          <a:prstGeom prst="rect">
            <a:avLst/>
          </a:prstGeom>
        </p:spPr>
        <p:txBody>
          <a:bodyPr rtlCol="0"/>
          <a:lstStyle/>
          <a:p>
            <a:pPr rtl="0"/>
            <a:fld id="{401CF334-2D5C-4859-84A6-CA7E6E43FAEB}" type="slidenum">
              <a:rPr lang="el-GR" noProof="0" smtClean="0"/>
              <a:t>‹#›</a:t>
            </a:fld>
            <a:endParaRPr lang="el-GR" noProof="0" dirty="0"/>
          </a:p>
        </p:txBody>
      </p:sp>
    </p:spTree>
    <p:extLst>
      <p:ext uri="{BB962C8B-B14F-4D97-AF65-F5344CB8AC3E}">
        <p14:creationId xmlns:p14="http://schemas.microsoft.com/office/powerpoint/2010/main" val="363675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2"/>
      </p:bgRef>
    </p:bg>
    <p:spTree>
      <p:nvGrpSpPr>
        <p:cNvPr id="1" name=""/>
        <p:cNvGrpSpPr/>
        <p:nvPr/>
      </p:nvGrpSpPr>
      <p:grpSpPr>
        <a:xfrm>
          <a:off x="0" y="0"/>
          <a:ext cx="0" cy="0"/>
          <a:chOff x="0" y="0"/>
          <a:chExt cx="0" cy="0"/>
        </a:xfrm>
      </p:grpSpPr>
      <p:grpSp>
        <p:nvGrpSpPr>
          <p:cNvPr id="6" name="Ομάδα 5"/>
          <p:cNvGrpSpPr/>
          <p:nvPr/>
        </p:nvGrpSpPr>
        <p:grpSpPr>
          <a:xfrm>
            <a:off x="7148" y="-54"/>
            <a:ext cx="12188952" cy="6858054"/>
            <a:chOff x="7148" y="-54"/>
            <a:chExt cx="12188952" cy="6858054"/>
          </a:xfrm>
        </p:grpSpPr>
        <p:sp>
          <p:nvSpPr>
            <p:cNvPr id="4" name="Ορθογώνιο 3"/>
            <p:cNvSpPr/>
            <p:nvPr/>
          </p:nvSpPr>
          <p:spPr>
            <a:xfrm>
              <a:off x="7148" y="0"/>
              <a:ext cx="12188952"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noProof="0" dirty="0"/>
            </a:p>
          </p:txBody>
        </p:sp>
        <p:sp>
          <p:nvSpPr>
            <p:cNvPr id="15" name="Ορθογώνιο 14"/>
            <p:cNvSpPr/>
            <p:nvPr/>
          </p:nvSpPr>
          <p:spPr bwMode="invGray">
            <a:xfrm>
              <a:off x="1473566" y="-54"/>
              <a:ext cx="96070" cy="6858054"/>
            </a:xfrm>
            <a:prstGeom prst="rect">
              <a:avLst/>
            </a:prstGeom>
            <a:solidFill>
              <a:schemeClr val="bg2">
                <a:lumMod val="10000"/>
              </a:schemeClr>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l-GR" sz="1800" noProof="0" dirty="0"/>
            </a:p>
          </p:txBody>
        </p:sp>
        <p:pic>
          <p:nvPicPr>
            <p:cNvPr id="3" name="Εικόνα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8" y="0"/>
              <a:ext cx="1495425" cy="6858000"/>
            </a:xfrm>
            <a:prstGeom prst="rect">
              <a:avLst/>
            </a:prstGeom>
          </p:spPr>
        </p:pic>
      </p:grpSp>
      <p:sp>
        <p:nvSpPr>
          <p:cNvPr id="16" name="Θέση τίτλου 4"/>
          <p:cNvSpPr>
            <a:spLocks noGrp="1"/>
          </p:cNvSpPr>
          <p:nvPr>
            <p:ph type="title"/>
          </p:nvPr>
        </p:nvSpPr>
        <p:spPr>
          <a:xfrm>
            <a:off x="1914144" y="274638"/>
            <a:ext cx="9997440" cy="1143000"/>
          </a:xfrm>
          <a:prstGeom prst="rect">
            <a:avLst/>
          </a:prstGeom>
        </p:spPr>
        <p:txBody>
          <a:bodyPr rtlCol="0" anchor="ctr">
            <a:noAutofit/>
          </a:bodyPr>
          <a:lstStyle/>
          <a:p>
            <a:pPr rtl="0"/>
            <a:r>
              <a:rPr lang="el-GR" noProof="0" dirty="0"/>
              <a:t>Κάντε κλικ για να επεξεργαστείτε το Στυλ υποδείγματος τίτλου</a:t>
            </a:r>
          </a:p>
        </p:txBody>
      </p:sp>
      <p:sp>
        <p:nvSpPr>
          <p:cNvPr id="17" name="Θέση κειμένου 8"/>
          <p:cNvSpPr>
            <a:spLocks noGrp="1"/>
          </p:cNvSpPr>
          <p:nvPr>
            <p:ph type="body" idx="1"/>
          </p:nvPr>
        </p:nvSpPr>
        <p:spPr>
          <a:xfrm>
            <a:off x="1914144" y="1447800"/>
            <a:ext cx="9997440" cy="4800600"/>
          </a:xfrm>
          <a:prstGeom prst="rect">
            <a:avLst/>
          </a:prstGeom>
        </p:spPr>
        <p:txBody>
          <a:bodyPr rtlCol="0">
            <a:normAutofit/>
          </a:bodyPr>
          <a:lstStyle/>
          <a:p>
            <a:pPr lvl="0" rtl="0" eaLnBrk="1" latinLnBrk="0" hangingPunct="1"/>
            <a:r>
              <a:rPr lang="el-GR" noProof="0" dirty="0"/>
              <a:t>Επεξεργασία στυλ υποδείγματος κειμένου</a:t>
            </a:r>
          </a:p>
          <a:p>
            <a:pPr lvl="1" rtl="0" eaLnBrk="1" latinLnBrk="0" hangingPunct="1"/>
            <a:r>
              <a:rPr lang="el-GR" noProof="0" dirty="0"/>
              <a:t>Δεύτερου επιπέδου</a:t>
            </a:r>
          </a:p>
          <a:p>
            <a:pPr lvl="2" rtl="0" eaLnBrk="1" latinLnBrk="0" hangingPunct="1"/>
            <a:r>
              <a:rPr lang="el-GR" noProof="0" dirty="0"/>
              <a:t>Τρίτου επιπέδου</a:t>
            </a:r>
          </a:p>
          <a:p>
            <a:pPr lvl="3" rtl="0" eaLnBrk="1" latinLnBrk="0" hangingPunct="1"/>
            <a:r>
              <a:rPr lang="el-GR" noProof="0" dirty="0"/>
              <a:t>Τέταρτου επιπέδου</a:t>
            </a:r>
          </a:p>
          <a:p>
            <a:pPr lvl="4" rtl="0" eaLnBrk="1" latinLnBrk="0" hangingPunct="1"/>
            <a:r>
              <a:rPr lang="el-GR" noProof="0" dirty="0"/>
              <a:t>Πέμπτου επιπέδου</a:t>
            </a:r>
          </a:p>
        </p:txBody>
      </p:sp>
      <p:sp>
        <p:nvSpPr>
          <p:cNvPr id="18" name="Θέση ημερομηνίας 23"/>
          <p:cNvSpPr>
            <a:spLocks noGrp="1"/>
          </p:cNvSpPr>
          <p:nvPr>
            <p:ph type="dt" sz="half" idx="2"/>
          </p:nvPr>
        </p:nvSpPr>
        <p:spPr>
          <a:xfrm>
            <a:off x="4775200" y="6305550"/>
            <a:ext cx="2844800" cy="476250"/>
          </a:xfrm>
          <a:prstGeom prst="rect">
            <a:avLst/>
          </a:prstGeom>
        </p:spPr>
        <p:txBody>
          <a:bodyPr rtlCol="0" anchor="b"/>
          <a:lstStyle>
            <a:lvl1pPr algn="r" eaLnBrk="1" latinLnBrk="0" hangingPunct="1">
              <a:defRPr kumimoji="0" sz="1100">
                <a:solidFill>
                  <a:schemeClr val="tx2"/>
                </a:solidFill>
              </a:defRPr>
            </a:lvl1pPr>
            <a:extLst/>
          </a:lstStyle>
          <a:p>
            <a:pPr rtl="0"/>
            <a:fld id="{06883B89-DE00-4FA1-9F76-3CFC200F25D8}" type="datetime1">
              <a:rPr lang="el-GR" noProof="0" smtClean="0"/>
              <a:t>10/2/2025</a:t>
            </a:fld>
            <a:endParaRPr lang="el-GR" noProof="0" dirty="0"/>
          </a:p>
        </p:txBody>
      </p:sp>
      <p:sp>
        <p:nvSpPr>
          <p:cNvPr id="19" name="Θέση υποσέλιδου 9"/>
          <p:cNvSpPr>
            <a:spLocks noGrp="1"/>
          </p:cNvSpPr>
          <p:nvPr>
            <p:ph type="ftr" sz="quarter" idx="3"/>
          </p:nvPr>
        </p:nvSpPr>
        <p:spPr>
          <a:xfrm>
            <a:off x="7620000" y="6305550"/>
            <a:ext cx="3860800" cy="476250"/>
          </a:xfrm>
          <a:prstGeom prst="rect">
            <a:avLst/>
          </a:prstGeom>
        </p:spPr>
        <p:txBody>
          <a:bodyPr rtlCol="0" anchor="b"/>
          <a:lstStyle>
            <a:lvl1pPr eaLnBrk="1" latinLnBrk="0" hangingPunct="1">
              <a:defRPr kumimoji="0" sz="1100">
                <a:solidFill>
                  <a:schemeClr val="tx2"/>
                </a:solidFill>
                <a:effectLst/>
              </a:defRPr>
            </a:lvl1pPr>
            <a:extLst/>
          </a:lstStyle>
          <a:p>
            <a:pPr rtl="0"/>
            <a:r>
              <a:rPr lang="el-GR" noProof="0" dirty="0"/>
              <a:t>Προσθήκη υποσέλιδου</a:t>
            </a:r>
          </a:p>
        </p:txBody>
      </p:sp>
      <p:sp>
        <p:nvSpPr>
          <p:cNvPr id="20" name="Θέση αριθμού διαφάνειας 21"/>
          <p:cNvSpPr>
            <a:spLocks noGrp="1"/>
          </p:cNvSpPr>
          <p:nvPr>
            <p:ph type="sldNum" sz="quarter" idx="4"/>
          </p:nvPr>
        </p:nvSpPr>
        <p:spPr>
          <a:xfrm>
            <a:off x="11484864" y="6305550"/>
            <a:ext cx="609600" cy="476250"/>
          </a:xfrm>
          <a:prstGeom prst="rect">
            <a:avLst/>
          </a:prstGeom>
        </p:spPr>
        <p:txBody>
          <a:bodyPr rtlCol="0" anchor="b"/>
          <a:lstStyle>
            <a:lvl1pPr algn="ctr" eaLnBrk="1" latinLnBrk="0" hangingPunct="1">
              <a:defRPr kumimoji="0" sz="1100">
                <a:solidFill>
                  <a:schemeClr val="tx2"/>
                </a:solidFill>
                <a:effectLst/>
              </a:defRPr>
            </a:lvl1pPr>
            <a:extLst/>
          </a:lstStyle>
          <a:p>
            <a:pPr rtl="0"/>
            <a:fld id="{401CF334-2D5C-4859-84A6-CA7E6E43FAEB}" type="slidenum">
              <a:rPr lang="el-GR" noProof="0" smtClean="0"/>
              <a:pPr/>
              <a:t>‹#›</a:t>
            </a:fld>
            <a:endParaRPr lang="el-GR" noProof="0" dirty="0"/>
          </a:p>
        </p:txBody>
      </p:sp>
    </p:spTree>
    <p:extLst>
      <p:ext uri="{BB962C8B-B14F-4D97-AF65-F5344CB8AC3E}">
        <p14:creationId xmlns:p14="http://schemas.microsoft.com/office/powerpoint/2010/main" val="126003806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lnSpc>
          <a:spcPts val="4200"/>
        </a:lnSpc>
        <a:spcBef>
          <a:spcPct val="0"/>
        </a:spcBef>
        <a:buNone/>
        <a:defRPr kumimoji="0" sz="4000" b="1" kern="1200">
          <a:solidFill>
            <a:schemeClr val="accent2">
              <a:lumMod val="50000"/>
            </a:schemeClr>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lumMod val="50000"/>
          </a:schemeClr>
        </a:buClr>
        <a:buSzPct val="80000"/>
        <a:buFont typeface="Wingdings 2"/>
        <a:buChar char=""/>
        <a:defRPr kumimoji="0" sz="3200" kern="1200">
          <a:solidFill>
            <a:schemeClr val="tx2">
              <a:lumMod val="75000"/>
            </a:schemeClr>
          </a:solidFill>
          <a:latin typeface="+mn-lt"/>
          <a:ea typeface="+mn-ea"/>
          <a:cs typeface="+mn-cs"/>
        </a:defRPr>
      </a:lvl1pPr>
      <a:lvl2pPr marL="640080" indent="-237744" algn="l" rtl="0" eaLnBrk="1" latinLnBrk="0" hangingPunct="1">
        <a:lnSpc>
          <a:spcPct val="100000"/>
        </a:lnSpc>
        <a:spcBef>
          <a:spcPts val="550"/>
        </a:spcBef>
        <a:buClr>
          <a:schemeClr val="accent1">
            <a:lumMod val="50000"/>
          </a:schemeClr>
        </a:buClr>
        <a:buFont typeface="Verdana"/>
        <a:buChar char="◦"/>
        <a:defRPr kumimoji="0" sz="2800" kern="1200">
          <a:solidFill>
            <a:schemeClr val="tx2">
              <a:lumMod val="75000"/>
            </a:schemeClr>
          </a:solidFill>
          <a:latin typeface="+mn-lt"/>
          <a:ea typeface="+mn-ea"/>
          <a:cs typeface="+mn-cs"/>
        </a:defRPr>
      </a:lvl2pPr>
      <a:lvl3pPr marL="886968" indent="-228600" algn="l" rtl="0" eaLnBrk="1" latinLnBrk="0" hangingPunct="1">
        <a:lnSpc>
          <a:spcPct val="100000"/>
        </a:lnSpc>
        <a:spcBef>
          <a:spcPct val="20000"/>
        </a:spcBef>
        <a:buClr>
          <a:schemeClr val="accent2">
            <a:lumMod val="75000"/>
          </a:schemeClr>
        </a:buClr>
        <a:buFont typeface="Wingdings 2"/>
        <a:buChar char=""/>
        <a:defRPr kumimoji="0" sz="2400" kern="1200">
          <a:solidFill>
            <a:schemeClr val="tx2">
              <a:lumMod val="75000"/>
            </a:schemeClr>
          </a:solidFill>
          <a:latin typeface="+mn-lt"/>
          <a:ea typeface="+mn-ea"/>
          <a:cs typeface="+mn-cs"/>
        </a:defRPr>
      </a:lvl3pPr>
      <a:lvl4pPr marL="1097280" indent="-173736" algn="l" rtl="0" eaLnBrk="1" latinLnBrk="0" hangingPunct="1">
        <a:lnSpc>
          <a:spcPct val="100000"/>
        </a:lnSpc>
        <a:spcBef>
          <a:spcPct val="20000"/>
        </a:spcBef>
        <a:buClr>
          <a:schemeClr val="accent3">
            <a:lumMod val="75000"/>
          </a:schemeClr>
        </a:buClr>
        <a:buFont typeface="Wingdings 2"/>
        <a:buChar char=""/>
        <a:defRPr kumimoji="0" sz="2000" kern="1200">
          <a:solidFill>
            <a:schemeClr val="tx2">
              <a:lumMod val="75000"/>
            </a:schemeClr>
          </a:solidFill>
          <a:latin typeface="+mn-lt"/>
          <a:ea typeface="+mn-ea"/>
          <a:cs typeface="+mn-cs"/>
        </a:defRPr>
      </a:lvl4pPr>
      <a:lvl5pPr marL="1298448" indent="-182880" algn="l" rtl="0" eaLnBrk="1" latinLnBrk="0" hangingPunct="1">
        <a:lnSpc>
          <a:spcPct val="100000"/>
        </a:lnSpc>
        <a:spcBef>
          <a:spcPct val="20000"/>
        </a:spcBef>
        <a:buClr>
          <a:schemeClr val="accent4">
            <a:lumMod val="75000"/>
          </a:schemeClr>
        </a:buClr>
        <a:buFont typeface="Wingdings 2"/>
        <a:buChar char=""/>
        <a:defRPr kumimoji="0" sz="2000" kern="1200">
          <a:solidFill>
            <a:schemeClr val="tx2">
              <a:lumMod val="75000"/>
            </a:schemeClr>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7512" userDrawn="1">
          <p15:clr>
            <a:srgbClr val="F26B43"/>
          </p15:clr>
        </p15:guide>
        <p15:guide id="3" pos="1176" userDrawn="1">
          <p15:clr>
            <a:srgbClr val="F26B43"/>
          </p15:clr>
        </p15:guide>
        <p15:guide id="4" orient="horz" pos="3936" userDrawn="1">
          <p15:clr>
            <a:srgbClr val="F26B43"/>
          </p15:clr>
        </p15:guide>
        <p15:guide id="5" orient="horz" pos="888" userDrawn="1">
          <p15:clr>
            <a:srgbClr val="F26B43"/>
          </p15:clr>
        </p15:guide>
        <p15:guide id="6"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chilleratocinefilo.com/2018/09/por-que-obedecer-las-leyes-derecho.html" TargetMode="External"/><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hyperlink" Target="https://users.sch.gr/ipap/Ellinikos%20Politismos/Yliko/ELENI/drama.htm" TargetMode="External"/><Relationship Id="rId3" Type="http://schemas.openxmlformats.org/officeDocument/2006/relationships/slideLayout" Target="../slideLayouts/slideLayout6.xml"/><Relationship Id="rId7" Type="http://schemas.openxmlformats.org/officeDocument/2006/relationships/hyperlink" Target="https://www.greek-language.gr/digitalResources/ancient_greek/library/browse.html?page=5&amp;text_id=76" TargetMode="Externa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file:///C:\Users\VASW\Downloads\9783839400975-001-3.pdf" TargetMode="External"/><Relationship Id="rId11" Type="http://schemas.openxmlformats.org/officeDocument/2006/relationships/image" Target="../media/image26.png"/><Relationship Id="rId5" Type="http://schemas.openxmlformats.org/officeDocument/2006/relationships/hyperlink" Target="https://www.google.com/search?sca_esv=e65cb097fc4051f1&amp;biw=1268&amp;bih=542&amp;sxsrf=ADLYWIIOzIWtVJZhDvXn9nPaj1Xu8tonSA:1729273493226&amp;q=Antigone+%E2%80%93+H%C3%B6lderlin%0AEine+Widmung&amp;spell=1&amp;sa=X&amp;ved=2ahUKEwiq46HivZiJAxW-R_4FHXGTKCIQBSgAegQIChAB" TargetMode="External"/><Relationship Id="rId10" Type="http://schemas.openxmlformats.org/officeDocument/2006/relationships/hyperlink" Target="https://www.ime.gr/chronos/05/gr/culture/2314sophokles.html" TargetMode="External"/><Relationship Id="rId4" Type="http://schemas.openxmlformats.org/officeDocument/2006/relationships/hyperlink" Target="file:///C:\Users\VASW\Downloads\admin,+1+-+JAMME+English+DIAGR.-4-2-1.pdf" TargetMode="External"/><Relationship Id="rId9" Type="http://schemas.openxmlformats.org/officeDocument/2006/relationships/hyperlink" Target="https://www.servou.gr/2013-06-23-10-30-27/grafipatrioton/319-philosophy/3137-antigoni-tou-sofokli-mathima-antistasis-stin-afthairesia-tis-eksousias-2"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l.wikipedia.org/wiki/1843" TargetMode="External"/><Relationship Id="rId7" Type="http://schemas.openxmlformats.org/officeDocument/2006/relationships/image" Target="../media/image10.jpg"/><Relationship Id="rId2" Type="http://schemas.openxmlformats.org/officeDocument/2006/relationships/hyperlink" Target="https://el.wikipedia.org/wiki/1770" TargetMode="External"/><Relationship Id="rId1" Type="http://schemas.openxmlformats.org/officeDocument/2006/relationships/slideLayout" Target="../slideLayouts/slideLayout8.xml"/><Relationship Id="rId6" Type="http://schemas.openxmlformats.org/officeDocument/2006/relationships/hyperlink" Target="https://el.wikipedia.org/wiki/%CE%A1%CE%BF%CE%BC%CE%B1%CE%BD%CF%84%CE%B9%CF%83%CE%BC%CF%8C%CF%82_(%CE%BB%CE%BF%CE%B3%CE%BF%CF%84%CE%B5%CF%87%CE%BD%CE%AF%CE%B1)" TargetMode="External"/><Relationship Id="rId5" Type="http://schemas.openxmlformats.org/officeDocument/2006/relationships/hyperlink" Target="https://el.wikipedia.org/wiki/%CE%9B%CE%BF%CE%B3%CE%BF%CF%84%CE%B5%CF%87%CE%BD%CE%AF%CE%B1" TargetMode="External"/><Relationship Id="rId4" Type="http://schemas.openxmlformats.org/officeDocument/2006/relationships/hyperlink" Target="https://el.wikipedia.org/wiki/%CE%9A%CE%BB%CE%B1%CF%83%CE%B9%CE%BA%CE%B9%CF%83%CE%BC%CF%8C%CF%8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l.wikipedia.org/wiki/%CE%A6%CF%81%CE%AF%CE%BD%CF%84%CF%81%CE%B9%CF%87_%CE%A3%CE%AF%CE%BB%CE%B5%CF%81" TargetMode="External"/><Relationship Id="rId2" Type="http://schemas.openxmlformats.org/officeDocument/2006/relationships/hyperlink" Target="https://el.wikipedia.org/wiki/%CE%93%CE%BA%CE%AD%CE%BF%CF%81%CE%B3%CE%BA_%CE%92%CE%AF%CE%BB%CF%87%CE%B5%CE%BB%CE%BC_%CE%A6%CF%81%CE%AF%CE%BD%CF%84%CF%81%CE%B9%CF%87_%CE%A7%CE%AD%CE%B3%CE%BA%CE%B5%CE%BB" TargetMode="Externa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p:txBody>
          <a:bodyPr rtlCol="0"/>
          <a:lstStyle/>
          <a:p>
            <a:pPr rtl="0"/>
            <a:r>
              <a:rPr lang="el-GR" sz="4300" dirty="0"/>
              <a:t>ΦΩΣ ΠΕΡΙΣΣΟΤΕΡΟ ΦΩΣ</a:t>
            </a:r>
          </a:p>
        </p:txBody>
      </p:sp>
      <p:sp>
        <p:nvSpPr>
          <p:cNvPr id="3" name="Υπότιτλος 2"/>
          <p:cNvSpPr>
            <a:spLocks noGrp="1"/>
          </p:cNvSpPr>
          <p:nvPr>
            <p:ph type="subTitle" idx="1"/>
          </p:nvPr>
        </p:nvSpPr>
        <p:spPr>
          <a:xfrm>
            <a:off x="1910080" y="2669871"/>
            <a:ext cx="9666034" cy="876228"/>
          </a:xfrm>
        </p:spPr>
        <p:txBody>
          <a:bodyPr rtlCol="0"/>
          <a:lstStyle/>
          <a:p>
            <a:pPr rtl="0"/>
            <a:r>
              <a:rPr lang="el-GR" dirty="0"/>
              <a:t>Η μετάφραση </a:t>
            </a:r>
            <a:r>
              <a:rPr lang="el-GR" dirty="0">
                <a:latin typeface="+mj-lt"/>
                <a:cs typeface="Segoe UI Semibold" panose="020B0702040204020203" pitchFamily="34" charset="0"/>
              </a:rPr>
              <a:t>της</a:t>
            </a:r>
            <a:r>
              <a:rPr lang="el-GR" dirty="0"/>
              <a:t> Αντιγόνης του Σοφοκλή από τον </a:t>
            </a:r>
            <a:r>
              <a:rPr lang="el-GR" dirty="0" err="1"/>
              <a:t>Φρήντριχ</a:t>
            </a:r>
            <a:r>
              <a:rPr lang="el-GR" dirty="0"/>
              <a:t> </a:t>
            </a:r>
            <a:r>
              <a:rPr lang="el-GR" dirty="0" err="1"/>
              <a:t>Χαίνλντερλιν</a:t>
            </a:r>
            <a:endParaRPr lang="el-GR" dirty="0"/>
          </a:p>
        </p:txBody>
      </p:sp>
      <p:pic>
        <p:nvPicPr>
          <p:cNvPr id="5" name="Εικόνα 4">
            <a:extLst>
              <a:ext uri="{FF2B5EF4-FFF2-40B4-BE49-F238E27FC236}">
                <a16:creationId xmlns:a16="http://schemas.microsoft.com/office/drawing/2014/main" id="{0C743451-B616-CACF-3722-A6CCD8778C26}"/>
              </a:ext>
            </a:extLst>
          </p:cNvPr>
          <p:cNvPicPr>
            <a:picLocks noChangeAspect="1"/>
          </p:cNvPicPr>
          <p:nvPr/>
        </p:nvPicPr>
        <p:blipFill>
          <a:blip r:embed="rId3"/>
          <a:stretch>
            <a:fillRect/>
          </a:stretch>
        </p:blipFill>
        <p:spPr>
          <a:xfrm>
            <a:off x="4031276" y="3429001"/>
            <a:ext cx="4792213" cy="3429000"/>
          </a:xfrm>
          <a:prstGeom prst="rect">
            <a:avLst/>
          </a:prstGeom>
        </p:spPr>
      </p:pic>
      <p:pic>
        <p:nvPicPr>
          <p:cNvPr id="6" name="Εικόνα 5">
            <a:extLst>
              <a:ext uri="{FF2B5EF4-FFF2-40B4-BE49-F238E27FC236}">
                <a16:creationId xmlns:a16="http://schemas.microsoft.com/office/drawing/2014/main" id="{A03C50BD-736A-6A34-1D58-FD2612EB6A49}"/>
              </a:ext>
            </a:extLst>
          </p:cNvPr>
          <p:cNvPicPr>
            <a:picLocks noChangeAspect="1"/>
          </p:cNvPicPr>
          <p:nvPr/>
        </p:nvPicPr>
        <p:blipFill>
          <a:blip r:embed="rId4"/>
          <a:stretch>
            <a:fillRect/>
          </a:stretch>
        </p:blipFill>
        <p:spPr>
          <a:xfrm>
            <a:off x="7946797" y="4707728"/>
            <a:ext cx="3629318" cy="2034123"/>
          </a:xfrm>
          <a:prstGeom prst="rect">
            <a:avLst/>
          </a:prstGeom>
        </p:spPr>
      </p:pic>
      <p:sp>
        <p:nvSpPr>
          <p:cNvPr id="11" name="TextBox 10">
            <a:extLst>
              <a:ext uri="{FF2B5EF4-FFF2-40B4-BE49-F238E27FC236}">
                <a16:creationId xmlns:a16="http://schemas.microsoft.com/office/drawing/2014/main" id="{28157169-84AC-8F47-F6A6-9F37CF5D6343}"/>
              </a:ext>
            </a:extLst>
          </p:cNvPr>
          <p:cNvSpPr txBox="1"/>
          <p:nvPr/>
        </p:nvSpPr>
        <p:spPr>
          <a:xfrm>
            <a:off x="8314441" y="6372519"/>
            <a:ext cx="3471159" cy="369332"/>
          </a:xfrm>
          <a:prstGeom prst="rect">
            <a:avLst/>
          </a:prstGeom>
          <a:noFill/>
        </p:spPr>
        <p:txBody>
          <a:bodyPr wrap="square">
            <a:spAutoFit/>
          </a:bodyPr>
          <a:lstStyle/>
          <a:p>
            <a:r>
              <a:rPr lang="el-GR" sz="1600" b="0" i="0" dirty="0">
                <a:solidFill>
                  <a:schemeClr val="bg1">
                    <a:lumMod val="95000"/>
                  </a:schemeClr>
                </a:solidFill>
                <a:effectLst/>
                <a:latin typeface="Open Sans" panose="020B0606030504020204" pitchFamily="34" charset="0"/>
              </a:rPr>
              <a:t>Ενετικός Πύργος Αυλωναρίου</a:t>
            </a:r>
            <a:r>
              <a:rPr lang="el-GR" b="0" i="0" dirty="0">
                <a:solidFill>
                  <a:srgbClr val="000000"/>
                </a:solidFill>
                <a:effectLst/>
                <a:latin typeface="Open Sans" panose="020B0606030504020204" pitchFamily="34" charset="0"/>
              </a:rPr>
              <a:t>. </a:t>
            </a:r>
            <a:endParaRPr lang="el-GR" dirty="0"/>
          </a:p>
        </p:txBody>
      </p:sp>
      <p:pic>
        <p:nvPicPr>
          <p:cNvPr id="13" name="Εικόνα 12">
            <a:extLst>
              <a:ext uri="{FF2B5EF4-FFF2-40B4-BE49-F238E27FC236}">
                <a16:creationId xmlns:a16="http://schemas.microsoft.com/office/drawing/2014/main" id="{6BF26CA0-02EF-A63B-28BB-25CE001488DE}"/>
              </a:ext>
            </a:extLst>
          </p:cNvPr>
          <p:cNvPicPr>
            <a:picLocks noChangeAspect="1"/>
          </p:cNvPicPr>
          <p:nvPr/>
        </p:nvPicPr>
        <p:blipFill>
          <a:blip r:embed="rId5"/>
          <a:stretch>
            <a:fillRect/>
          </a:stretch>
        </p:blipFill>
        <p:spPr>
          <a:xfrm>
            <a:off x="1527143" y="4707728"/>
            <a:ext cx="3469064" cy="2034123"/>
          </a:xfrm>
          <a:prstGeom prst="rect">
            <a:avLst/>
          </a:prstGeom>
        </p:spPr>
      </p:pic>
    </p:spTree>
    <p:extLst>
      <p:ext uri="{BB962C8B-B14F-4D97-AF65-F5344CB8AC3E}">
        <p14:creationId xmlns:p14="http://schemas.microsoft.com/office/powerpoint/2010/main" val="2633904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7FCB9B2-D76F-D228-2355-21C9AEAFFE98}"/>
              </a:ext>
            </a:extLst>
          </p:cNvPr>
          <p:cNvSpPr>
            <a:spLocks noGrp="1"/>
          </p:cNvSpPr>
          <p:nvPr>
            <p:ph idx="1"/>
          </p:nvPr>
        </p:nvSpPr>
        <p:spPr/>
        <p:txBody>
          <a:bodyPr>
            <a:normAutofit fontScale="77500" lnSpcReduction="20000"/>
          </a:bodyPr>
          <a:lstStyle/>
          <a:p>
            <a:r>
              <a:rPr lang="el-GR" sz="3200" kern="100" dirty="0">
                <a:solidFill>
                  <a:schemeClr val="tx1"/>
                </a:solidFill>
                <a:effectLst/>
                <a:ea typeface="Calibri" panose="020F0502020204030204" pitchFamily="34" charset="0"/>
                <a:cs typeface="Times New Roman" panose="02020603050405020304" pitchFamily="18" charset="0"/>
              </a:rPr>
              <a:t> </a:t>
            </a:r>
            <a:r>
              <a:rPr lang="el-GR" kern="100" dirty="0">
                <a:solidFill>
                  <a:schemeClr val="tx1"/>
                </a:solidFill>
                <a:ea typeface="Calibri" panose="020F0502020204030204" pitchFamily="34" charset="0"/>
                <a:cs typeface="Times New Roman" panose="02020603050405020304" pitchFamily="18" charset="0"/>
              </a:rPr>
              <a:t>Χ</a:t>
            </a:r>
            <a:r>
              <a:rPr lang="el-GR" sz="3200" kern="100" dirty="0">
                <a:solidFill>
                  <a:schemeClr val="tx1"/>
                </a:solidFill>
                <a:effectLst/>
                <a:ea typeface="Calibri" panose="020F0502020204030204" pitchFamily="34" charset="0"/>
                <a:cs typeface="Times New Roman" panose="02020603050405020304" pitchFamily="18" charset="0"/>
              </a:rPr>
              <a:t>ρονική απόσταση  Ελλάδας  </a:t>
            </a:r>
            <a:r>
              <a:rPr lang="el-GR" sz="3200" kern="100" dirty="0" err="1">
                <a:solidFill>
                  <a:schemeClr val="tx1"/>
                </a:solidFill>
                <a:effectLst/>
                <a:ea typeface="Calibri" panose="020F0502020204030204" pitchFamily="34" charset="0"/>
                <a:cs typeface="Times New Roman" panose="02020603050405020304" pitchFamily="18" charset="0"/>
              </a:rPr>
              <a:t>5</a:t>
            </a:r>
            <a:r>
              <a:rPr lang="el-GR" sz="3200" kern="100" baseline="30000" dirty="0" err="1">
                <a:solidFill>
                  <a:schemeClr val="tx1"/>
                </a:solidFill>
                <a:effectLst/>
                <a:ea typeface="Calibri" panose="020F0502020204030204" pitchFamily="34" charset="0"/>
                <a:cs typeface="Times New Roman" panose="02020603050405020304" pitchFamily="18" charset="0"/>
              </a:rPr>
              <a:t>ου</a:t>
            </a:r>
            <a:r>
              <a:rPr lang="el-GR" sz="3200" kern="100" dirty="0">
                <a:solidFill>
                  <a:schemeClr val="tx1"/>
                </a:solidFill>
                <a:effectLst/>
                <a:ea typeface="Calibri" panose="020F0502020204030204" pitchFamily="34" charset="0"/>
                <a:cs typeface="Times New Roman" panose="02020603050405020304" pitchFamily="18" charset="0"/>
              </a:rPr>
              <a:t> π.Χ. αιώνα και Γερμανίας  </a:t>
            </a:r>
            <a:r>
              <a:rPr lang="el-GR" sz="3200" kern="100" dirty="0" err="1">
                <a:solidFill>
                  <a:schemeClr val="tx1"/>
                </a:solidFill>
                <a:effectLst/>
                <a:ea typeface="Calibri" panose="020F0502020204030204" pitchFamily="34" charset="0"/>
                <a:cs typeface="Times New Roman" panose="02020603050405020304" pitchFamily="18" charset="0"/>
              </a:rPr>
              <a:t>19</a:t>
            </a:r>
            <a:r>
              <a:rPr lang="el-GR" sz="3200" kern="100" baseline="30000" dirty="0" err="1">
                <a:solidFill>
                  <a:schemeClr val="tx1"/>
                </a:solidFill>
                <a:effectLst/>
                <a:ea typeface="Calibri" panose="020F0502020204030204" pitchFamily="34" charset="0"/>
                <a:cs typeface="Times New Roman" panose="02020603050405020304" pitchFamily="18" charset="0"/>
              </a:rPr>
              <a:t>ου</a:t>
            </a:r>
            <a:r>
              <a:rPr lang="el-GR" sz="3200" kern="100" dirty="0">
                <a:solidFill>
                  <a:schemeClr val="tx1"/>
                </a:solidFill>
                <a:effectLst/>
                <a:ea typeface="Calibri" panose="020F0502020204030204" pitchFamily="34" charset="0"/>
                <a:cs typeface="Times New Roman" panose="02020603050405020304" pitchFamily="18" charset="0"/>
              </a:rPr>
              <a:t> αιώνα: τελεολογικό χαρακτήρα                 το πρωτότυπο από στοχασμούς μεταγενέστερων χρόνων. Με βάση την αντίθεση ανάμεσα στο ελληνικό και το εσπέριο, μεταφράζει τον Σοφοκλή απελευθερώνοντας τα </a:t>
            </a:r>
            <a:r>
              <a:rPr lang="el-GR" sz="3200" kern="100" dirty="0">
                <a:solidFill>
                  <a:schemeClr val="tx1"/>
                </a:solidFill>
                <a:ea typeface="Calibri" panose="020F0502020204030204" pitchFamily="34" charset="0"/>
                <a:cs typeface="Times New Roman" panose="02020603050405020304" pitchFamily="18" charset="0"/>
              </a:rPr>
              <a:t>νοήματά</a:t>
            </a:r>
            <a:r>
              <a:rPr lang="el-GR" sz="3200" kern="100" dirty="0">
                <a:solidFill>
                  <a:schemeClr val="tx1"/>
                </a:solidFill>
                <a:effectLst/>
                <a:ea typeface="Calibri" panose="020F0502020204030204" pitchFamily="34" charset="0"/>
                <a:cs typeface="Times New Roman" panose="02020603050405020304" pitchFamily="18" charset="0"/>
              </a:rPr>
              <a:t> του και αναδεικνύοντας τις πνευματικές ανάγκες της εποχής του. </a:t>
            </a:r>
          </a:p>
          <a:p>
            <a:r>
              <a:rPr lang="el-GR" sz="3200" kern="100" dirty="0">
                <a:solidFill>
                  <a:schemeClr val="tx1"/>
                </a:solidFill>
                <a:effectLst/>
                <a:ea typeface="Calibri" panose="020F0502020204030204" pitchFamily="34" charset="0"/>
                <a:cs typeface="Times New Roman" panose="02020603050405020304" pitchFamily="18" charset="0"/>
              </a:rPr>
              <a:t> Συμεών </a:t>
            </a:r>
            <a:r>
              <a:rPr lang="el-GR" sz="3200" kern="100" dirty="0" err="1">
                <a:solidFill>
                  <a:schemeClr val="tx1"/>
                </a:solidFill>
                <a:effectLst/>
                <a:ea typeface="Calibri" panose="020F0502020204030204" pitchFamily="34" charset="0"/>
                <a:cs typeface="Times New Roman" panose="02020603050405020304" pitchFamily="18" charset="0"/>
              </a:rPr>
              <a:t>Σταμπουλού</a:t>
            </a:r>
            <a:r>
              <a:rPr lang="el-GR" kern="100" dirty="0">
                <a:solidFill>
                  <a:schemeClr val="tx1"/>
                </a:solidFill>
                <a:ea typeface="Calibri" panose="020F0502020204030204" pitchFamily="34" charset="0"/>
                <a:cs typeface="Times New Roman" panose="02020603050405020304" pitchFamily="18" charset="0"/>
              </a:rPr>
              <a:t>:</a:t>
            </a:r>
            <a:r>
              <a:rPr lang="el-GR" sz="3200" kern="100" dirty="0">
                <a:solidFill>
                  <a:schemeClr val="tx1"/>
                </a:solidFill>
                <a:effectLst/>
                <a:ea typeface="Calibri" panose="020F0502020204030204" pitchFamily="34" charset="0"/>
                <a:cs typeface="Times New Roman" panose="02020603050405020304" pitchFamily="18" charset="0"/>
              </a:rPr>
              <a:t>  ένα είδος γλωσσικού αμαρτήματος, κρυμμένου πίσω από τις λέξεις του Σοφοκλή </a:t>
            </a:r>
            <a:r>
              <a:rPr lang="el-GR" kern="100" dirty="0">
                <a:solidFill>
                  <a:schemeClr val="tx1"/>
                </a:solidFill>
                <a:ea typeface="Calibri" panose="020F0502020204030204" pitchFamily="34" charset="0"/>
                <a:cs typeface="Times New Roman" panose="02020603050405020304" pitchFamily="18" charset="0"/>
              </a:rPr>
              <a:t>που </a:t>
            </a:r>
            <a:r>
              <a:rPr lang="el-GR" sz="3200" kern="100" dirty="0">
                <a:solidFill>
                  <a:schemeClr val="tx1"/>
                </a:solidFill>
                <a:effectLst/>
                <a:ea typeface="Calibri" panose="020F0502020204030204" pitchFamily="34" charset="0"/>
                <a:cs typeface="Times New Roman" panose="02020603050405020304" pitchFamily="18" charset="0"/>
              </a:rPr>
              <a:t>ο </a:t>
            </a:r>
            <a:r>
              <a:rPr lang="el-GR" sz="3200" kern="100" dirty="0" err="1">
                <a:solidFill>
                  <a:schemeClr val="tx1"/>
                </a:solidFill>
                <a:effectLst/>
                <a:ea typeface="Calibri" panose="020F0502020204030204" pitchFamily="34" charset="0"/>
                <a:cs typeface="Times New Roman" panose="02020603050405020304" pitchFamily="18" charset="0"/>
              </a:rPr>
              <a:t>Χέντερλιν</a:t>
            </a:r>
            <a:r>
              <a:rPr lang="el-GR" sz="3200" kern="100" dirty="0">
                <a:solidFill>
                  <a:schemeClr val="tx1"/>
                </a:solidFill>
                <a:effectLst/>
                <a:ea typeface="Calibri" panose="020F0502020204030204" pitchFamily="34" charset="0"/>
                <a:cs typeface="Times New Roman" panose="02020603050405020304" pitchFamily="18" charset="0"/>
              </a:rPr>
              <a:t>  «διορθώνει», ερμηνεύοντας τη δική του εποχή</a:t>
            </a:r>
            <a:r>
              <a:rPr lang="el-GR" kern="100" dirty="0">
                <a:solidFill>
                  <a:schemeClr val="tx1"/>
                </a:solidFill>
                <a:ea typeface="Calibri" panose="020F0502020204030204" pitchFamily="34" charset="0"/>
                <a:cs typeface="Times New Roman" panose="02020603050405020304" pitchFamily="18" charset="0"/>
              </a:rPr>
              <a:t> </a:t>
            </a:r>
            <a:r>
              <a:rPr lang="el-GR" sz="3200" kern="100" dirty="0">
                <a:solidFill>
                  <a:schemeClr val="tx1"/>
                </a:solidFill>
                <a:effectLst/>
                <a:ea typeface="Calibri" panose="020F0502020204030204" pitchFamily="34" charset="0"/>
                <a:cs typeface="Times New Roman" panose="02020603050405020304" pitchFamily="18" charset="0"/>
              </a:rPr>
              <a:t>        ο </a:t>
            </a:r>
            <a:r>
              <a:rPr lang="el-GR" sz="3200" i="1" kern="100" dirty="0">
                <a:solidFill>
                  <a:schemeClr val="tx1"/>
                </a:solidFill>
                <a:effectLst/>
                <a:ea typeface="Calibri" panose="020F0502020204030204" pitchFamily="34" charset="0"/>
                <a:cs typeface="Times New Roman" panose="02020603050405020304" pitchFamily="18" charset="0"/>
              </a:rPr>
              <a:t>βίαιος </a:t>
            </a:r>
            <a:r>
              <a:rPr lang="el-GR" sz="3200" kern="100" dirty="0">
                <a:solidFill>
                  <a:schemeClr val="tx1"/>
                </a:solidFill>
                <a:effectLst/>
                <a:ea typeface="Calibri" panose="020F0502020204030204" pitchFamily="34" charset="0"/>
                <a:cs typeface="Times New Roman" panose="02020603050405020304" pitchFamily="18" charset="0"/>
              </a:rPr>
              <a:t>δημοκρατικός λόγος του Ναπολέοντα στη διαμάχη του </a:t>
            </a:r>
            <a:r>
              <a:rPr lang="el-GR" sz="3200" kern="100" dirty="0" err="1">
                <a:solidFill>
                  <a:schemeClr val="tx1"/>
                </a:solidFill>
                <a:effectLst/>
                <a:ea typeface="Calibri" panose="020F0502020204030204" pitchFamily="34" charset="0"/>
                <a:cs typeface="Times New Roman" panose="02020603050405020304" pitchFamily="18" charset="0"/>
              </a:rPr>
              <a:t>Κρέοντα</a:t>
            </a:r>
            <a:r>
              <a:rPr lang="el-GR" sz="3200" kern="100" dirty="0">
                <a:solidFill>
                  <a:schemeClr val="tx1"/>
                </a:solidFill>
                <a:effectLst/>
                <a:ea typeface="Calibri" panose="020F0502020204030204" pitchFamily="34" charset="0"/>
                <a:cs typeface="Times New Roman" panose="02020603050405020304" pitchFamily="18" charset="0"/>
              </a:rPr>
              <a:t> με τον γιο του </a:t>
            </a:r>
            <a:r>
              <a:rPr lang="el-GR" sz="3200" kern="100" dirty="0" err="1">
                <a:solidFill>
                  <a:schemeClr val="tx1"/>
                </a:solidFill>
                <a:effectLst/>
                <a:ea typeface="Calibri" panose="020F0502020204030204" pitchFamily="34" charset="0"/>
                <a:cs typeface="Times New Roman" panose="02020603050405020304" pitchFamily="18" charset="0"/>
              </a:rPr>
              <a:t>Αίμονα</a:t>
            </a:r>
            <a:r>
              <a:rPr lang="el-GR" sz="3200" kern="100" dirty="0">
                <a:solidFill>
                  <a:schemeClr val="tx1"/>
                </a:solidFill>
                <a:effectLst/>
                <a:ea typeface="Calibri" panose="020F0502020204030204" pitchFamily="34" charset="0"/>
                <a:cs typeface="Times New Roman" panose="02020603050405020304" pitchFamily="18" charset="0"/>
              </a:rPr>
              <a:t>. </a:t>
            </a:r>
          </a:p>
          <a:p>
            <a:r>
              <a:rPr lang="el-GR" sz="3200" kern="100" dirty="0">
                <a:solidFill>
                  <a:schemeClr val="tx1"/>
                </a:solidFill>
                <a:effectLst/>
                <a:ea typeface="Calibri" panose="020F0502020204030204" pitchFamily="34" charset="0"/>
                <a:cs typeface="Times New Roman" panose="02020603050405020304" pitchFamily="18" charset="0"/>
              </a:rPr>
              <a:t>Αντιγόνη: φιγούρα επαναστατική</a:t>
            </a:r>
          </a:p>
          <a:p>
            <a:r>
              <a:rPr lang="el-GR" sz="3200" kern="100" dirty="0">
                <a:solidFill>
                  <a:schemeClr val="tx1"/>
                </a:solidFill>
                <a:effectLst/>
                <a:ea typeface="Calibri" panose="020F0502020204030204" pitchFamily="34" charset="0"/>
                <a:cs typeface="Times New Roman" panose="02020603050405020304" pitchFamily="18" charset="0"/>
              </a:rPr>
              <a:t> </a:t>
            </a:r>
            <a:r>
              <a:rPr lang="el-GR" kern="100" dirty="0">
                <a:solidFill>
                  <a:schemeClr val="tx1"/>
                </a:solidFill>
                <a:ea typeface="Calibri" panose="020F0502020204030204" pitchFamily="34" charset="0"/>
                <a:cs typeface="Times New Roman" panose="02020603050405020304" pitchFamily="18" charset="0"/>
              </a:rPr>
              <a:t>Τ</a:t>
            </a:r>
            <a:r>
              <a:rPr lang="el-GR" sz="3200" kern="100" dirty="0">
                <a:solidFill>
                  <a:schemeClr val="tx1"/>
                </a:solidFill>
                <a:effectLst/>
                <a:ea typeface="Calibri" panose="020F0502020204030204" pitchFamily="34" charset="0"/>
                <a:cs typeface="Times New Roman" panose="02020603050405020304" pitchFamily="18" charset="0"/>
              </a:rPr>
              <a:t>ο </a:t>
            </a:r>
            <a:r>
              <a:rPr lang="el-GR" sz="3200" kern="100" dirty="0" err="1">
                <a:solidFill>
                  <a:schemeClr val="tx1"/>
                </a:solidFill>
                <a:effectLst/>
                <a:ea typeface="Calibri" panose="020F0502020204030204" pitchFamily="34" charset="0"/>
                <a:cs typeface="Times New Roman" panose="02020603050405020304" pitchFamily="18" charset="0"/>
              </a:rPr>
              <a:t>εργο</a:t>
            </a:r>
            <a:r>
              <a:rPr lang="el-GR" sz="3200" i="1" kern="100" dirty="0">
                <a:solidFill>
                  <a:schemeClr val="tx1"/>
                </a:solidFill>
                <a:effectLst/>
                <a:ea typeface="Calibri" panose="020F0502020204030204" pitchFamily="34" charset="0"/>
                <a:cs typeface="Times New Roman" panose="02020603050405020304" pitchFamily="18" charset="0"/>
              </a:rPr>
              <a:t> του Χέλντερλιν:</a:t>
            </a:r>
            <a:r>
              <a:rPr lang="el-GR" sz="3200" kern="100" dirty="0">
                <a:solidFill>
                  <a:schemeClr val="tx1"/>
                </a:solidFill>
                <a:effectLst/>
                <a:ea typeface="Calibri" panose="020F0502020204030204" pitchFamily="34" charset="0"/>
                <a:cs typeface="Times New Roman" panose="02020603050405020304" pitchFamily="18" charset="0"/>
              </a:rPr>
              <a:t> η τραγωδία της μετάβασης από την αρχαιότητα στη </a:t>
            </a:r>
            <a:r>
              <a:rPr lang="el-GR" sz="3200" kern="100" dirty="0" err="1">
                <a:solidFill>
                  <a:schemeClr val="tx1"/>
                </a:solidFill>
                <a:effectLst/>
                <a:ea typeface="Calibri" panose="020F0502020204030204" pitchFamily="34" charset="0"/>
                <a:cs typeface="Times New Roman" panose="02020603050405020304" pitchFamily="18" charset="0"/>
              </a:rPr>
              <a:t>νεωτερικότητα</a:t>
            </a:r>
            <a:r>
              <a:rPr lang="el-GR" sz="3200" kern="100" dirty="0">
                <a:solidFill>
                  <a:schemeClr val="tx1"/>
                </a:solidFill>
                <a:effectLst/>
                <a:ea typeface="Calibri" panose="020F0502020204030204" pitchFamily="34" charset="0"/>
                <a:cs typeface="Times New Roman" panose="02020603050405020304" pitchFamily="18" charset="0"/>
              </a:rPr>
              <a:t>.</a:t>
            </a:r>
            <a:endParaRPr lang="el-GR" dirty="0">
              <a:solidFill>
                <a:schemeClr val="tx1"/>
              </a:solidFill>
            </a:endParaRPr>
          </a:p>
        </p:txBody>
      </p:sp>
      <p:sp>
        <p:nvSpPr>
          <p:cNvPr id="2" name="Βέλος: Δεξιό 1">
            <a:extLst>
              <a:ext uri="{FF2B5EF4-FFF2-40B4-BE49-F238E27FC236}">
                <a16:creationId xmlns:a16="http://schemas.microsoft.com/office/drawing/2014/main" id="{11642E9C-80EB-64FE-99B9-194DBEDF21B4}"/>
              </a:ext>
            </a:extLst>
          </p:cNvPr>
          <p:cNvSpPr/>
          <p:nvPr/>
        </p:nvSpPr>
        <p:spPr>
          <a:xfrm>
            <a:off x="8192137" y="1855861"/>
            <a:ext cx="829559" cy="216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Βέλος: Δεξιό 3">
            <a:extLst>
              <a:ext uri="{FF2B5EF4-FFF2-40B4-BE49-F238E27FC236}">
                <a16:creationId xmlns:a16="http://schemas.microsoft.com/office/drawing/2014/main" id="{7A150DFC-2811-3EDD-02D0-D757822B4921}"/>
              </a:ext>
            </a:extLst>
          </p:cNvPr>
          <p:cNvSpPr/>
          <p:nvPr/>
        </p:nvSpPr>
        <p:spPr>
          <a:xfrm>
            <a:off x="9343019" y="4019820"/>
            <a:ext cx="499622" cy="271413"/>
          </a:xfrm>
          <a:prstGeom prst="rightArrow">
            <a:avLst>
              <a:gd name="adj1" fmla="val 50000"/>
              <a:gd name="adj2" fmla="val 604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47529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8B374A-0380-3144-13D1-22D95A1464EC}"/>
              </a:ext>
            </a:extLst>
          </p:cNvPr>
          <p:cNvSpPr>
            <a:spLocks noGrp="1"/>
          </p:cNvSpPr>
          <p:nvPr>
            <p:ph type="title"/>
          </p:nvPr>
        </p:nvSpPr>
        <p:spPr>
          <a:xfrm>
            <a:off x="7575331" y="1143004"/>
            <a:ext cx="4490977" cy="4958251"/>
          </a:xfrm>
        </p:spPr>
        <p:txBody>
          <a:bodyPr/>
          <a:lstStyle/>
          <a:p>
            <a:r>
              <a:rPr lang="el-GR" sz="1400" kern="1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Ο </a:t>
            </a:r>
            <a:r>
              <a:rPr lang="el-GR" sz="1400" kern="100" dirty="0" err="1">
                <a:solidFill>
                  <a:schemeClr val="tx1">
                    <a:lumMod val="95000"/>
                    <a:lumOff val="5000"/>
                  </a:schemeClr>
                </a:solidFill>
                <a:effectLst/>
                <a:latin typeface="+mn-lt"/>
                <a:ea typeface="Calibri" panose="020F0502020204030204" pitchFamily="34" charset="0"/>
                <a:cs typeface="Times New Roman" panose="02020603050405020304" pitchFamily="18" charset="0"/>
              </a:rPr>
              <a:t>Hölderlin</a:t>
            </a:r>
            <a:r>
              <a:rPr lang="el-GR" sz="1400" kern="1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 τονίζει περισσότερο από τον Σοφοκλή τον αγώνα της Αντιγόνης εναντίον ενός καθεστώτος στο όνομα του Θεού. </a:t>
            </a:r>
            <a:r>
              <a:rPr lang="el-GR" sz="1400" kern="100" dirty="0">
                <a:solidFill>
                  <a:schemeClr val="tx1">
                    <a:lumMod val="95000"/>
                    <a:lumOff val="5000"/>
                  </a:schemeClr>
                </a:solidFill>
                <a:latin typeface="+mn-lt"/>
                <a:ea typeface="Calibri" panose="020F0502020204030204" pitchFamily="34" charset="0"/>
                <a:cs typeface="Times New Roman" panose="02020603050405020304" pitchFamily="18" charset="0"/>
              </a:rPr>
              <a:t>Τ</a:t>
            </a:r>
            <a:r>
              <a:rPr lang="el-GR" sz="1400" kern="1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ην ανυψώνει σε σύμβολο αντίστασης </a:t>
            </a:r>
            <a:r>
              <a:rPr lang="el-GR" sz="1400" kern="100" dirty="0">
                <a:solidFill>
                  <a:schemeClr val="tx1">
                    <a:lumMod val="95000"/>
                    <a:lumOff val="5000"/>
                  </a:schemeClr>
                </a:solidFill>
                <a:latin typeface="+mn-lt"/>
                <a:ea typeface="Calibri" panose="020F0502020204030204" pitchFamily="34" charset="0"/>
                <a:cs typeface="Times New Roman" panose="02020603050405020304" pitchFamily="18" charset="0"/>
              </a:rPr>
              <a:t>και</a:t>
            </a:r>
            <a:r>
              <a:rPr lang="el-GR" sz="1400" kern="1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 υπέρμαχης της Δημοκρατίας. </a:t>
            </a:r>
            <a:br>
              <a:rPr lang="el-GR" sz="1400" kern="100" dirty="0">
                <a:solidFill>
                  <a:schemeClr val="tx1">
                    <a:lumMod val="95000"/>
                    <a:lumOff val="5000"/>
                  </a:schemeClr>
                </a:solidFill>
                <a:latin typeface="+mn-lt"/>
                <a:ea typeface="Calibri" panose="020F0502020204030204" pitchFamily="34" charset="0"/>
                <a:cs typeface="Times New Roman" panose="02020603050405020304" pitchFamily="18" charset="0"/>
              </a:rPr>
            </a:br>
            <a:r>
              <a:rPr lang="el-GR" sz="1400" kern="1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 </a:t>
            </a:r>
            <a:br>
              <a:rPr lang="el-GR" sz="1400" kern="100" dirty="0">
                <a:effectLst/>
                <a:latin typeface="+mn-lt"/>
                <a:ea typeface="Calibri" panose="020F0502020204030204" pitchFamily="34" charset="0"/>
                <a:cs typeface="Times New Roman" panose="02020603050405020304" pitchFamily="18" charset="0"/>
              </a:rPr>
            </a:br>
            <a:endParaRPr lang="el-GR" sz="1400" dirty="0">
              <a:latin typeface="+mn-lt"/>
            </a:endParaRPr>
          </a:p>
        </p:txBody>
      </p:sp>
      <p:pic>
        <p:nvPicPr>
          <p:cNvPr id="6" name="Θέση εικόνας 5">
            <a:extLst>
              <a:ext uri="{FF2B5EF4-FFF2-40B4-BE49-F238E27FC236}">
                <a16:creationId xmlns:a16="http://schemas.microsoft.com/office/drawing/2014/main" id="{A8205DC1-69D5-873F-786C-532C53931A47}"/>
              </a:ext>
            </a:extLst>
          </p:cNvPr>
          <p:cNvPicPr>
            <a:picLocks noGrp="1" noChangeAspect="1"/>
          </p:cNvPicPr>
          <p:nvPr>
            <p:ph type="pic" idx="1"/>
          </p:nvPr>
        </p:nvPicPr>
        <p:blipFill>
          <a:blip r:embed="rId2"/>
          <a:srcRect l="3055" r="3055"/>
          <a:stretch>
            <a:fillRect/>
          </a:stretch>
        </p:blipFill>
        <p:spPr/>
      </p:pic>
      <p:sp>
        <p:nvSpPr>
          <p:cNvPr id="4" name="Θέση κειμένου 3">
            <a:extLst>
              <a:ext uri="{FF2B5EF4-FFF2-40B4-BE49-F238E27FC236}">
                <a16:creationId xmlns:a16="http://schemas.microsoft.com/office/drawing/2014/main" id="{D52236FB-274E-8A1A-50A2-F3A7B9C99422}"/>
              </a:ext>
            </a:extLst>
          </p:cNvPr>
          <p:cNvSpPr>
            <a:spLocks noGrp="1"/>
          </p:cNvSpPr>
          <p:nvPr>
            <p:ph type="body" sz="half" idx="2"/>
          </p:nvPr>
        </p:nvSpPr>
        <p:spPr/>
        <p:txBody>
          <a:bodyPr/>
          <a:lstStyle/>
          <a:p>
            <a:pPr algn="ctr"/>
            <a:r>
              <a:rPr lang="el-GR" dirty="0"/>
              <a:t>Η Αντιγόνη μπροστά στον </a:t>
            </a:r>
            <a:r>
              <a:rPr lang="el-GR" dirty="0" err="1"/>
              <a:t>Κρέοντα</a:t>
            </a:r>
            <a:endParaRPr lang="el-GR" dirty="0"/>
          </a:p>
        </p:txBody>
      </p:sp>
    </p:spTree>
    <p:extLst>
      <p:ext uri="{BB962C8B-B14F-4D97-AF65-F5344CB8AC3E}">
        <p14:creationId xmlns:p14="http://schemas.microsoft.com/office/powerpoint/2010/main" val="8804714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0AA60-0A64-ECE3-8C28-4606829945BF}"/>
              </a:ext>
            </a:extLst>
          </p:cNvPr>
          <p:cNvSpPr txBox="1"/>
          <p:nvPr/>
        </p:nvSpPr>
        <p:spPr>
          <a:xfrm>
            <a:off x="3563331" y="631596"/>
            <a:ext cx="7692273" cy="4564711"/>
          </a:xfrm>
          <a:prstGeom prst="rect">
            <a:avLst/>
          </a:prstGeom>
          <a:noFill/>
        </p:spPr>
        <p:txBody>
          <a:bodyPr wrap="square">
            <a:spAutoFit/>
          </a:bodyPr>
          <a:lstStyle/>
          <a:p>
            <a:pPr algn="just">
              <a:lnSpc>
                <a:spcPct val="150000"/>
              </a:lnSpc>
              <a:spcAft>
                <a:spcPts val="800"/>
              </a:spcAft>
            </a:pPr>
            <a:r>
              <a:rPr lang="el-GR" sz="1800" kern="100" dirty="0">
                <a:effectLst/>
                <a:ea typeface="Calibri" panose="020F0502020204030204" pitchFamily="34" charset="0"/>
                <a:cs typeface="Times New Roman" panose="02020603050405020304" pitchFamily="18" charset="0"/>
              </a:rPr>
              <a:t> Ο ποιητής ταυτίζεται με τους τραγικούς ήρωές του στη σύγκρουσή τους με τους θεούς και τη μοίρα, την αναπόφευκτη πτώση τους.</a:t>
            </a:r>
          </a:p>
          <a:p>
            <a:pPr algn="just">
              <a:lnSpc>
                <a:spcPct val="150000"/>
              </a:lnSpc>
              <a:spcAft>
                <a:spcPts val="800"/>
              </a:spcAft>
            </a:pPr>
            <a:r>
              <a:rPr lang="el-GR" sz="1800" kern="100" dirty="0">
                <a:effectLst/>
                <a:ea typeface="Calibri" panose="020F0502020204030204" pitchFamily="34" charset="0"/>
                <a:cs typeface="Times New Roman" panose="02020603050405020304" pitchFamily="18" charset="0"/>
              </a:rPr>
              <a:t> Δικό του πεπρωμένο είναι να βιώσει την κατακρήμνιση και από εκεί να περάσει στο εσωτερικό φως. Ο θάνατος της Διοτίμας θεϊκό σχέδιο που τον δοκιμάζει. </a:t>
            </a:r>
          </a:p>
          <a:p>
            <a:pPr algn="just">
              <a:lnSpc>
                <a:spcPct val="150000"/>
              </a:lnSpc>
              <a:spcAft>
                <a:spcPts val="800"/>
              </a:spcAft>
            </a:pPr>
            <a:r>
              <a:rPr lang="el-GR" sz="1800" kern="100" dirty="0">
                <a:effectLst/>
                <a:ea typeface="Calibri" panose="020F0502020204030204" pitchFamily="34" charset="0"/>
                <a:cs typeface="Times New Roman" panose="02020603050405020304" pitchFamily="18" charset="0"/>
              </a:rPr>
              <a:t> Ο Χέλντερλιν  θέλει τον δάσκαλο τυφλό, όπως τυφλός είναι </a:t>
            </a:r>
            <a:r>
              <a:rPr lang="el-GR" kern="100" dirty="0">
                <a:ea typeface="Calibri" panose="020F0502020204030204" pitchFamily="34" charset="0"/>
                <a:cs typeface="Times New Roman" panose="02020603050405020304" pitchFamily="18" charset="0"/>
              </a:rPr>
              <a:t>το πρότυπό του, ο Όμηρος</a:t>
            </a:r>
            <a:r>
              <a:rPr lang="el-GR" sz="1800" kern="100" dirty="0">
                <a:effectLst/>
                <a:ea typeface="Calibri" panose="020F0502020204030204" pitchFamily="34" charset="0"/>
                <a:cs typeface="Times New Roman" panose="02020603050405020304" pitchFamily="18" charset="0"/>
              </a:rPr>
              <a:t>, για να βλέπει ενορατικά.</a:t>
            </a:r>
          </a:p>
          <a:p>
            <a:pPr algn="just">
              <a:lnSpc>
                <a:spcPct val="150000"/>
              </a:lnSpc>
              <a:spcAft>
                <a:spcPts val="800"/>
              </a:spcAft>
            </a:pPr>
            <a:r>
              <a:rPr lang="el-GR" sz="1800" kern="100" dirty="0">
                <a:effectLst/>
                <a:ea typeface="Calibri" panose="020F0502020204030204" pitchFamily="34" charset="0"/>
                <a:cs typeface="Times New Roman" panose="02020603050405020304" pitchFamily="18" charset="0"/>
              </a:rPr>
              <a:t> Γράφοντας την </a:t>
            </a:r>
            <a:r>
              <a:rPr lang="el-GR" sz="1800" i="1" kern="100" dirty="0">
                <a:effectLst/>
                <a:ea typeface="Calibri" panose="020F0502020204030204" pitchFamily="34" charset="0"/>
                <a:cs typeface="Times New Roman" panose="02020603050405020304" pitchFamily="18" charset="0"/>
              </a:rPr>
              <a:t>Αντιγόνη, </a:t>
            </a:r>
            <a:r>
              <a:rPr lang="el-GR" sz="1800" kern="100" dirty="0">
                <a:effectLst/>
                <a:ea typeface="Calibri" panose="020F0502020204030204" pitchFamily="34" charset="0"/>
                <a:cs typeface="Times New Roman" panose="02020603050405020304" pitchFamily="18" charset="0"/>
              </a:rPr>
              <a:t>«χτυπημένος από τον Απόλλωνα», οδηγείται στην τύφλωση,  </a:t>
            </a:r>
            <a:r>
              <a:rPr lang="el-GR" sz="1800" b="1" kern="100" dirty="0" err="1">
                <a:effectLst/>
                <a:ea typeface="Calibri" panose="020F0502020204030204" pitchFamily="34" charset="0"/>
                <a:cs typeface="Times New Roman" panose="02020603050405020304" pitchFamily="18" charset="0"/>
              </a:rPr>
              <a:t>Umnachtung</a:t>
            </a:r>
            <a:r>
              <a:rPr lang="el-GR" sz="1800" kern="100" dirty="0">
                <a:effectLst/>
                <a:ea typeface="Calibri" panose="020F0502020204030204" pitchFamily="34" charset="0"/>
                <a:cs typeface="Times New Roman" panose="02020603050405020304" pitchFamily="18" charset="0"/>
              </a:rPr>
              <a:t>, με οδηγό την ιέρεια Διοτίμα.</a:t>
            </a:r>
          </a:p>
          <a:p>
            <a:pPr algn="just">
              <a:lnSpc>
                <a:spcPct val="150000"/>
              </a:lnSpc>
              <a:spcAft>
                <a:spcPts val="800"/>
              </a:spcAft>
            </a:pPr>
            <a:endParaRPr lang="el-GR" sz="1600" kern="100" dirty="0">
              <a:effectLst/>
              <a:ea typeface="Calibri" panose="020F0502020204030204" pitchFamily="34" charset="0"/>
              <a:cs typeface="Times New Roman" panose="02020603050405020304" pitchFamily="18" charset="0"/>
            </a:endParaRPr>
          </a:p>
        </p:txBody>
      </p:sp>
      <p:pic>
        <p:nvPicPr>
          <p:cNvPr id="7" name="Εικόνα 6">
            <a:extLst>
              <a:ext uri="{FF2B5EF4-FFF2-40B4-BE49-F238E27FC236}">
                <a16:creationId xmlns:a16="http://schemas.microsoft.com/office/drawing/2014/main" id="{0C4469B9-8C30-8B83-3C69-FDBED10ABF50}"/>
              </a:ext>
            </a:extLst>
          </p:cNvPr>
          <p:cNvPicPr>
            <a:picLocks noChangeAspect="1"/>
          </p:cNvPicPr>
          <p:nvPr/>
        </p:nvPicPr>
        <p:blipFill>
          <a:blip r:embed="rId2"/>
          <a:stretch>
            <a:fillRect/>
          </a:stretch>
        </p:blipFill>
        <p:spPr>
          <a:xfrm>
            <a:off x="1102935" y="1960775"/>
            <a:ext cx="2290713" cy="3110846"/>
          </a:xfrm>
          <a:prstGeom prst="rect">
            <a:avLst/>
          </a:prstGeom>
        </p:spPr>
      </p:pic>
      <p:pic>
        <p:nvPicPr>
          <p:cNvPr id="2" name="Εικόνα 1">
            <a:extLst>
              <a:ext uri="{FF2B5EF4-FFF2-40B4-BE49-F238E27FC236}">
                <a16:creationId xmlns:a16="http://schemas.microsoft.com/office/drawing/2014/main" id="{0B18157B-3F7B-38EB-C46B-CA52D384DD78}"/>
              </a:ext>
            </a:extLst>
          </p:cNvPr>
          <p:cNvPicPr>
            <a:picLocks noChangeAspect="1"/>
          </p:cNvPicPr>
          <p:nvPr/>
        </p:nvPicPr>
        <p:blipFill>
          <a:blip r:embed="rId3"/>
          <a:stretch>
            <a:fillRect/>
          </a:stretch>
        </p:blipFill>
        <p:spPr>
          <a:xfrm>
            <a:off x="6645776" y="4816366"/>
            <a:ext cx="1670911" cy="1954924"/>
          </a:xfrm>
          <a:prstGeom prst="rect">
            <a:avLst/>
          </a:prstGeom>
        </p:spPr>
      </p:pic>
    </p:spTree>
    <p:extLst>
      <p:ext uri="{BB962C8B-B14F-4D97-AF65-F5344CB8AC3E}">
        <p14:creationId xmlns:p14="http://schemas.microsoft.com/office/powerpoint/2010/main" val="14395401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BF55B30-013C-76F9-8446-3C70D55AA148}"/>
              </a:ext>
            </a:extLst>
          </p:cNvPr>
          <p:cNvSpPr>
            <a:spLocks noGrp="1"/>
          </p:cNvSpPr>
          <p:nvPr>
            <p:ph type="title"/>
          </p:nvPr>
        </p:nvSpPr>
        <p:spPr>
          <a:xfrm>
            <a:off x="1914144" y="113122"/>
            <a:ext cx="9997440" cy="772998"/>
          </a:xfrm>
        </p:spPr>
        <p:txBody>
          <a:bodyPr/>
          <a:lstStyle/>
          <a:p>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Παρουσιάζουμε ενδεικτικά ορισμένα χωρία. Ξεκινάμε με τους δέκα πρώτους στίχους του Προλόγου. </a:t>
            </a:r>
            <a:br>
              <a:rPr lang="el-G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l-GR" dirty="0"/>
          </a:p>
        </p:txBody>
      </p:sp>
      <p:sp>
        <p:nvSpPr>
          <p:cNvPr id="3" name="Θέση περιεχομένου 2">
            <a:extLst>
              <a:ext uri="{FF2B5EF4-FFF2-40B4-BE49-F238E27FC236}">
                <a16:creationId xmlns:a16="http://schemas.microsoft.com/office/drawing/2014/main" id="{A460DA41-5CC9-C147-ABAA-2F90F9AB182F}"/>
              </a:ext>
            </a:extLst>
          </p:cNvPr>
          <p:cNvSpPr>
            <a:spLocks noGrp="1"/>
          </p:cNvSpPr>
          <p:nvPr>
            <p:ph sz="half" idx="1"/>
          </p:nvPr>
        </p:nvSpPr>
        <p:spPr>
          <a:xfrm>
            <a:off x="1914144" y="536028"/>
            <a:ext cx="5054215" cy="6266793"/>
          </a:xfrm>
          <a:solidFill>
            <a:schemeClr val="bg2">
              <a:lumMod val="75000"/>
            </a:schemeClr>
          </a:solidFill>
        </p:spPr>
        <p:txBody>
          <a:bodyPr>
            <a:normAutofit fontScale="92500" lnSpcReduction="20000"/>
          </a:bodyPr>
          <a:lstStyle/>
          <a:p>
            <a:pPr>
              <a:lnSpc>
                <a:spcPct val="150000"/>
              </a:lnSpc>
              <a:spcAft>
                <a:spcPts val="800"/>
              </a:spcAft>
            </a:pP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Antigonä</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Gemeinsamschwesterliches</a:t>
            </a:r>
            <a:r>
              <a:rPr lang="en-US" sz="1900"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 </a:t>
            </a:r>
            <a:r>
              <a:rPr lang="en-US" sz="1900" b="1"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Ismenes Haupt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Weißt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etwas</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das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nicht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a:t>
            </a: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Erde</a:t>
            </a:r>
            <a:r>
              <a:rPr lang="en-US" sz="1900" b="1"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Vater</a:t>
            </a:r>
            <a:endParaRPr lang="el-GR" sz="1900" b="1" i="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Erfuhr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uns</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die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bis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hieher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leben,</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Ein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Nennbares</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seit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Oedipus </a:t>
            </a:r>
            <a:r>
              <a:rPr lang="en-US" sz="1900"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gehascht</a:t>
            </a:r>
            <a:r>
              <a:rPr lang="en-US" sz="1900"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ward?</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Nicht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eine</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traur'ge</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Arbeit,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auch</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kein</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Irrsaal</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Und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schändlich</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und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ehrlos</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nirgend</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eines</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das ich in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Deinem</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meinem</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Unglük</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nicht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gesehn</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Jetzt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aber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ahnest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 das, was der </a:t>
            </a: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Feldherr</a:t>
            </a:r>
            <a:endParaRPr lang="el-GR" sz="19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Uns</a:t>
            </a:r>
            <a:r>
              <a:rPr lang="en-US" sz="19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i="1"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kundgethan</a:t>
            </a:r>
            <a:r>
              <a:rPr lang="en-US" sz="1900"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offner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Stadt, so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eben</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lnSpc>
                <a:spcPct val="150000"/>
              </a:lnSpc>
              <a:spcAft>
                <a:spcPts val="800"/>
              </a:spcAft>
              <a:buNone/>
            </a:pP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Hast du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gehört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es?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oder</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weist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 </a:t>
            </a:r>
            <a:r>
              <a:rPr lang="en-US" sz="19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nicht</a:t>
            </a:r>
            <a:r>
              <a:rPr lang="en-US"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l-GR" sz="1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2296" indent="0">
              <a:buNone/>
            </a:pPr>
            <a:r>
              <a:rPr lang="en-US" sz="1900" dirty="0">
                <a:solidFill>
                  <a:schemeClr val="tx1"/>
                </a:solidFill>
                <a:effectLst/>
                <a:latin typeface="Times New Roman" panose="02020603050405020304" pitchFamily="18" charset="0"/>
                <a:ea typeface="Calibri" panose="020F0502020204030204" pitchFamily="34" charset="0"/>
              </a:rPr>
              <a:t>Wie auf die </a:t>
            </a:r>
            <a:r>
              <a:rPr lang="en-US" sz="1900" dirty="0" err="1">
                <a:solidFill>
                  <a:schemeClr val="tx1"/>
                </a:solidFill>
                <a:effectLst/>
                <a:latin typeface="Times New Roman" panose="02020603050405020304" pitchFamily="18" charset="0"/>
                <a:ea typeface="Calibri" panose="020F0502020204030204" pitchFamily="34" charset="0"/>
              </a:rPr>
              <a:t>Lieben</a:t>
            </a:r>
            <a:r>
              <a:rPr lang="en-US" sz="1900" dirty="0">
                <a:solidFill>
                  <a:schemeClr val="tx1"/>
                </a:solidFill>
                <a:effectLst/>
                <a:latin typeface="Times New Roman" panose="02020603050405020304" pitchFamily="18" charset="0"/>
                <a:ea typeface="Calibri" panose="020F0502020204030204" pitchFamily="34" charset="0"/>
              </a:rPr>
              <a:t> </a:t>
            </a:r>
            <a:r>
              <a:rPr lang="en-US" sz="1900" dirty="0" err="1">
                <a:solidFill>
                  <a:schemeClr val="tx1"/>
                </a:solidFill>
                <a:effectLst/>
                <a:latin typeface="Times New Roman" panose="02020603050405020304" pitchFamily="18" charset="0"/>
                <a:ea typeface="Calibri" panose="020F0502020204030204" pitchFamily="34" charset="0"/>
              </a:rPr>
              <a:t>kommet</a:t>
            </a:r>
            <a:r>
              <a:rPr lang="en-US" sz="1900" dirty="0">
                <a:solidFill>
                  <a:schemeClr val="tx1"/>
                </a:solidFill>
                <a:effectLst/>
                <a:latin typeface="Times New Roman" panose="02020603050405020304" pitchFamily="18" charset="0"/>
                <a:ea typeface="Calibri" panose="020F0502020204030204" pitchFamily="34" charset="0"/>
              </a:rPr>
              <a:t> </a:t>
            </a:r>
            <a:r>
              <a:rPr lang="en-US" sz="1900" b="1" i="1" dirty="0" err="1">
                <a:solidFill>
                  <a:schemeClr val="tx1"/>
                </a:solidFill>
                <a:effectLst/>
                <a:latin typeface="Times New Roman" panose="02020603050405020304" pitchFamily="18" charset="0"/>
                <a:ea typeface="Calibri" panose="020F0502020204030204" pitchFamily="34" charset="0"/>
              </a:rPr>
              <a:t>Feindesübel</a:t>
            </a:r>
            <a:r>
              <a:rPr lang="en-US" sz="1900" b="1" i="1" dirty="0">
                <a:solidFill>
                  <a:schemeClr val="tx1"/>
                </a:solidFill>
                <a:effectLst/>
                <a:latin typeface="Times New Roman" panose="02020603050405020304" pitchFamily="18" charset="0"/>
                <a:ea typeface="Calibri" panose="020F0502020204030204" pitchFamily="34" charset="0"/>
              </a:rPr>
              <a:t>?</a:t>
            </a:r>
            <a:r>
              <a:rPr lang="en-US" sz="1900" dirty="0">
                <a:solidFill>
                  <a:schemeClr val="tx1"/>
                </a:solidFill>
                <a:effectLst/>
                <a:latin typeface="Times New Roman" panose="02020603050405020304" pitchFamily="18" charset="0"/>
                <a:ea typeface="Calibri" panose="020F0502020204030204" pitchFamily="34" charset="0"/>
              </a:rPr>
              <a:t>»</a:t>
            </a:r>
            <a:endParaRPr lang="el-GR" sz="1900" dirty="0">
              <a:solidFill>
                <a:schemeClr val="tx1"/>
              </a:solidFill>
            </a:endParaRPr>
          </a:p>
        </p:txBody>
      </p:sp>
      <p:sp>
        <p:nvSpPr>
          <p:cNvPr id="4" name="Θέση περιεχομένου 3">
            <a:extLst>
              <a:ext uri="{FF2B5EF4-FFF2-40B4-BE49-F238E27FC236}">
                <a16:creationId xmlns:a16="http://schemas.microsoft.com/office/drawing/2014/main" id="{5CE64C6C-EAEB-4C2D-4AD2-BE6332239205}"/>
              </a:ext>
            </a:extLst>
          </p:cNvPr>
          <p:cNvSpPr>
            <a:spLocks noGrp="1"/>
          </p:cNvSpPr>
          <p:nvPr>
            <p:ph sz="half" idx="2"/>
          </p:nvPr>
        </p:nvSpPr>
        <p:spPr>
          <a:xfrm>
            <a:off x="6853789" y="536028"/>
            <a:ext cx="4873155" cy="6266793"/>
          </a:xfrm>
          <a:solidFill>
            <a:schemeClr val="bg2">
              <a:lumMod val="75000"/>
            </a:schemeClr>
          </a:solidFill>
        </p:spPr>
        <p:txBody>
          <a:bodyPr>
            <a:normAutofit fontScale="92500" lnSpcReduction="20000"/>
          </a:bodyPr>
          <a:lstStyle/>
          <a:p>
            <a:r>
              <a:rPr lang="el-GR" sz="1800" dirty="0">
                <a:solidFill>
                  <a:schemeClr val="tx1"/>
                </a:solidFill>
                <a:effectLst/>
                <a:latin typeface="Times New Roman" panose="02020603050405020304" pitchFamily="18" charset="0"/>
                <a:ea typeface="Calibri" panose="020F0502020204030204" pitchFamily="34" charset="0"/>
              </a:rPr>
              <a:t>ΑΝΤΙΓΟΝΗ</a:t>
            </a:r>
            <a:br>
              <a:rPr lang="en-US" sz="1800" dirty="0">
                <a:solidFill>
                  <a:schemeClr val="tx1"/>
                </a:solidFill>
                <a:effectLst/>
                <a:latin typeface="Times New Roman" panose="02020603050405020304" pitchFamily="18" charset="0"/>
                <a:ea typeface="Calibri" panose="020F0502020204030204" pitchFamily="34" charset="0"/>
              </a:rPr>
            </a:br>
            <a:r>
              <a:rPr lang="el-GR" sz="1900" dirty="0">
                <a:solidFill>
                  <a:schemeClr val="tx1"/>
                </a:solidFill>
                <a:effectLst/>
                <a:latin typeface="Times New Roman" panose="02020603050405020304" pitchFamily="18" charset="0"/>
                <a:ea typeface="Calibri" panose="020F0502020204030204" pitchFamily="34" charset="0"/>
              </a:rPr>
              <a:t>Ὦ </a:t>
            </a:r>
            <a:r>
              <a:rPr lang="el-GR" sz="1900" dirty="0" err="1">
                <a:solidFill>
                  <a:schemeClr val="tx1"/>
                </a:solidFill>
                <a:effectLst/>
                <a:latin typeface="Times New Roman" panose="02020603050405020304" pitchFamily="18" charset="0"/>
                <a:ea typeface="Calibri" panose="020F0502020204030204" pitchFamily="34" charset="0"/>
              </a:rPr>
              <a:t>κοινὸν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αὐτάδελφον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Ἰσμήνης</a:t>
            </a:r>
            <a:r>
              <a:rPr lang="el-GR" sz="1900" dirty="0">
                <a:solidFill>
                  <a:schemeClr val="tx1"/>
                </a:solidFill>
                <a:effectLst/>
                <a:latin typeface="Times New Roman" panose="02020603050405020304" pitchFamily="18" charset="0"/>
                <a:ea typeface="Calibri" panose="020F0502020204030204" pitchFamily="34" charset="0"/>
              </a:rPr>
              <a:t> κάρα</a:t>
            </a:r>
            <a:r>
              <a:rPr lang="en-US" sz="1900" dirty="0">
                <a:solidFill>
                  <a:schemeClr val="tx1"/>
                </a:solidFill>
                <a:effectLst/>
                <a:latin typeface="Times New Roman" panose="02020603050405020304" pitchFamily="18" charset="0"/>
                <a:ea typeface="Calibri" panose="020F0502020204030204" pitchFamily="34" charset="0"/>
              </a:rPr>
              <a:t>,</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ἆρ</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οἶσθ</a:t>
            </a:r>
            <a:r>
              <a:rPr lang="el-GR" sz="1900" dirty="0">
                <a:solidFill>
                  <a:schemeClr val="tx1"/>
                </a:solidFill>
                <a:effectLst/>
                <a:latin typeface="Times New Roman" panose="02020603050405020304" pitchFamily="18" charset="0"/>
                <a:ea typeface="Calibri" panose="020F0502020204030204" pitchFamily="34" charset="0"/>
              </a:rPr>
              <a:t>᾽ ὅ τι </a:t>
            </a:r>
            <a:r>
              <a:rPr lang="el-GR" sz="1900" dirty="0" err="1">
                <a:solidFill>
                  <a:schemeClr val="tx1"/>
                </a:solidFill>
                <a:effectLst/>
                <a:latin typeface="Times New Roman" panose="02020603050405020304" pitchFamily="18" charset="0"/>
                <a:ea typeface="Calibri" panose="020F0502020204030204" pitchFamily="34" charset="0"/>
              </a:rPr>
              <a:t>Ζεὺς</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τῶν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ἀπ</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Οἰδίπου</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κακῶν</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ὁποῖον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οὐχὶ</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νῷν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ἔτι</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ζώσαιν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τελεῖ</a:t>
            </a:r>
            <a:r>
              <a:rPr lang="en-US" sz="1900" dirty="0">
                <a:solidFill>
                  <a:schemeClr val="tx1"/>
                </a:solidFill>
                <a:effectLst/>
                <a:latin typeface="Times New Roman" panose="02020603050405020304" pitchFamily="18" charset="0"/>
                <a:ea typeface="Calibri" panose="020F0502020204030204" pitchFamily="34" charset="0"/>
              </a:rPr>
              <a:t>;</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οὐδὲν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γὰρ</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οὔτ</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ἀλγεινὸν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οὔτ</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ἄτης</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ἄτερ</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οὔτ</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αἰσχρὸν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οὔτ</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ἄτιμόν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ἐσθ</a:t>
            </a:r>
            <a:r>
              <a:rPr lang="el-GR" sz="1900" dirty="0">
                <a:solidFill>
                  <a:schemeClr val="tx1"/>
                </a:solidFill>
                <a:effectLst/>
                <a:latin typeface="Times New Roman" panose="02020603050405020304" pitchFamily="18" charset="0"/>
                <a:ea typeface="Calibri" panose="020F0502020204030204" pitchFamily="34" charset="0"/>
              </a:rPr>
              <a:t>᾽</a:t>
            </a:r>
            <a:r>
              <a:rPr lang="en-US"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ὁποῖον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οὐ</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τῶν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σῶν</a:t>
            </a:r>
            <a:r>
              <a:rPr lang="el-GR" sz="1900" dirty="0">
                <a:solidFill>
                  <a:schemeClr val="tx1"/>
                </a:solidFill>
                <a:effectLst/>
                <a:latin typeface="Times New Roman" panose="02020603050405020304" pitchFamily="18" charset="0"/>
                <a:ea typeface="Calibri" panose="020F0502020204030204" pitchFamily="34" charset="0"/>
              </a:rPr>
              <a:t> τε </a:t>
            </a:r>
            <a:r>
              <a:rPr lang="el-GR" sz="1900" dirty="0" err="1">
                <a:solidFill>
                  <a:schemeClr val="tx1"/>
                </a:solidFill>
                <a:effectLst/>
                <a:latin typeface="Times New Roman" panose="02020603050405020304" pitchFamily="18" charset="0"/>
                <a:ea typeface="Calibri" panose="020F0502020204030204" pitchFamily="34" charset="0"/>
              </a:rPr>
              <a:t>κἀμῶν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οὐκ</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ὄπωπ</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ἐγὼ</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κακῶν</a:t>
            </a:r>
            <a:r>
              <a:rPr lang="en-US" sz="1900" dirty="0">
                <a:solidFill>
                  <a:schemeClr val="tx1"/>
                </a:solidFill>
                <a:effectLst/>
                <a:latin typeface="Times New Roman" panose="02020603050405020304" pitchFamily="18" charset="0"/>
                <a:ea typeface="Calibri" panose="020F0502020204030204" pitchFamily="34" charset="0"/>
              </a:rPr>
              <a:t>.</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καὶ</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νῦν</a:t>
            </a:r>
            <a:r>
              <a:rPr lang="el-GR" sz="1900" dirty="0">
                <a:solidFill>
                  <a:schemeClr val="tx1"/>
                </a:solidFill>
                <a:effectLst/>
                <a:latin typeface="Times New Roman" panose="02020603050405020304" pitchFamily="18" charset="0"/>
                <a:ea typeface="Calibri" panose="020F0502020204030204" pitchFamily="34" charset="0"/>
              </a:rPr>
              <a:t> τί </a:t>
            </a:r>
            <a:r>
              <a:rPr lang="el-GR" sz="1900" dirty="0" err="1">
                <a:solidFill>
                  <a:schemeClr val="tx1"/>
                </a:solidFill>
                <a:effectLst/>
                <a:latin typeface="Times New Roman" panose="02020603050405020304" pitchFamily="18" charset="0"/>
                <a:ea typeface="Calibri" panose="020F0502020204030204" pitchFamily="34" charset="0"/>
              </a:rPr>
              <a:t>τοῦτ</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αὖ</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φασι</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πανδήμῳ</a:t>
            </a:r>
            <a:r>
              <a:rPr lang="el-GR" sz="1900" dirty="0">
                <a:solidFill>
                  <a:schemeClr val="tx1"/>
                </a:solidFill>
                <a:effectLst/>
                <a:latin typeface="Times New Roman" panose="02020603050405020304" pitchFamily="18" charset="0"/>
                <a:ea typeface="Calibri" panose="020F0502020204030204" pitchFamily="34" charset="0"/>
              </a:rPr>
              <a:t> πόλει</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a:solidFill>
                  <a:schemeClr val="tx1"/>
                </a:solidFill>
                <a:effectLst/>
                <a:latin typeface="Times New Roman" panose="02020603050405020304" pitchFamily="18" charset="0"/>
                <a:ea typeface="Calibri" panose="020F0502020204030204" pitchFamily="34" charset="0"/>
              </a:rPr>
              <a:t>κήρυγμα </a:t>
            </a:r>
            <a:r>
              <a:rPr lang="el-GR" sz="1900" dirty="0" err="1">
                <a:solidFill>
                  <a:schemeClr val="tx1"/>
                </a:solidFill>
                <a:effectLst/>
                <a:latin typeface="Times New Roman" panose="02020603050405020304" pitchFamily="18" charset="0"/>
                <a:ea typeface="Calibri" panose="020F0502020204030204" pitchFamily="34" charset="0"/>
              </a:rPr>
              <a:t>θεῖναι</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τὸν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στρατηγὸν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ἀρτίως</a:t>
            </a:r>
            <a:r>
              <a:rPr lang="en-US" sz="1900" dirty="0">
                <a:solidFill>
                  <a:schemeClr val="tx1"/>
                </a:solidFill>
                <a:effectLst/>
                <a:latin typeface="Times New Roman" panose="02020603050405020304" pitchFamily="18" charset="0"/>
                <a:ea typeface="Calibri" panose="020F0502020204030204" pitchFamily="34" charset="0"/>
              </a:rPr>
              <a:t>;</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ἔχεις</a:t>
            </a:r>
            <a:r>
              <a:rPr lang="el-GR" sz="1900" dirty="0">
                <a:solidFill>
                  <a:schemeClr val="tx1"/>
                </a:solidFill>
                <a:effectLst/>
                <a:latin typeface="Times New Roman" panose="02020603050405020304" pitchFamily="18" charset="0"/>
                <a:ea typeface="Calibri" panose="020F0502020204030204" pitchFamily="34" charset="0"/>
              </a:rPr>
              <a:t> τι </a:t>
            </a:r>
            <a:r>
              <a:rPr lang="el-GR" sz="1900" dirty="0" err="1">
                <a:solidFill>
                  <a:schemeClr val="tx1"/>
                </a:solidFill>
                <a:effectLst/>
                <a:latin typeface="Times New Roman" panose="02020603050405020304" pitchFamily="18" charset="0"/>
                <a:ea typeface="Calibri" panose="020F0502020204030204" pitchFamily="34" charset="0"/>
              </a:rPr>
              <a:t>κεἰσήκουσας</a:t>
            </a:r>
            <a:r>
              <a:rPr lang="en-US" sz="1900" dirty="0">
                <a:solidFill>
                  <a:schemeClr val="tx1"/>
                </a:solidFill>
                <a:effectLst/>
                <a:latin typeface="Times New Roman" panose="02020603050405020304" pitchFamily="18" charset="0"/>
                <a:ea typeface="Calibri" panose="020F0502020204030204" pitchFamily="34" charset="0"/>
              </a:rPr>
              <a:t>; </a:t>
            </a:r>
            <a:r>
              <a:rPr lang="el-GR" sz="1900" dirty="0">
                <a:solidFill>
                  <a:schemeClr val="tx1"/>
                </a:solidFill>
                <a:effectLst/>
                <a:latin typeface="Times New Roman" panose="02020603050405020304" pitchFamily="18" charset="0"/>
                <a:ea typeface="Calibri" panose="020F0502020204030204" pitchFamily="34" charset="0"/>
              </a:rPr>
              <a:t>ἤ σε λανθάνει</a:t>
            </a:r>
            <a:br>
              <a:rPr lang="en-US" sz="1900" dirty="0">
                <a:solidFill>
                  <a:schemeClr val="tx1"/>
                </a:solidFill>
                <a:effectLst/>
                <a:latin typeface="Times New Roman" panose="02020603050405020304" pitchFamily="18" charset="0"/>
                <a:ea typeface="Calibri" panose="020F0502020204030204" pitchFamily="34" charset="0"/>
              </a:rPr>
            </a:br>
            <a:r>
              <a:rPr lang="el-GR" sz="1900" dirty="0" err="1">
                <a:solidFill>
                  <a:schemeClr val="tx1"/>
                </a:solidFill>
                <a:effectLst/>
                <a:latin typeface="Times New Roman" panose="02020603050405020304" pitchFamily="18" charset="0"/>
                <a:ea typeface="Calibri" panose="020F0502020204030204" pitchFamily="34" charset="0"/>
              </a:rPr>
              <a:t>πρὸς</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τοὺς</a:t>
            </a:r>
            <a:r>
              <a:rPr lang="el-GR" sz="1900" dirty="0">
                <a:solidFill>
                  <a:schemeClr val="tx1"/>
                </a:solidFill>
                <a:effectLst/>
                <a:latin typeface="Times New Roman" panose="02020603050405020304" pitchFamily="18" charset="0"/>
                <a:ea typeface="Calibri" panose="020F0502020204030204" pitchFamily="34" charset="0"/>
              </a:rPr>
              <a:t> φίλους </a:t>
            </a:r>
            <a:r>
              <a:rPr lang="el-GR" sz="1900" dirty="0" err="1">
                <a:solidFill>
                  <a:schemeClr val="tx1"/>
                </a:solidFill>
                <a:effectLst/>
                <a:latin typeface="Times New Roman" panose="02020603050405020304" pitchFamily="18" charset="0"/>
                <a:ea typeface="Calibri" panose="020F0502020204030204" pitchFamily="34" charset="0"/>
              </a:rPr>
              <a:t>στείχοντα</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τῶν</a:t>
            </a:r>
            <a:r>
              <a:rPr lang="el-GR" sz="1900" dirty="0">
                <a:solidFill>
                  <a:schemeClr val="tx1"/>
                </a:solidFill>
                <a:effectLst/>
                <a:latin typeface="Times New Roman" panose="02020603050405020304" pitchFamily="18" charset="0"/>
                <a:ea typeface="Calibri" panose="020F0502020204030204" pitchFamily="34" charset="0"/>
              </a:rPr>
              <a:t> </a:t>
            </a:r>
            <a:r>
              <a:rPr lang="el-GR" sz="1900" dirty="0" err="1">
                <a:solidFill>
                  <a:schemeClr val="tx1"/>
                </a:solidFill>
                <a:effectLst/>
                <a:latin typeface="Times New Roman" panose="02020603050405020304" pitchFamily="18" charset="0"/>
                <a:ea typeface="Calibri" panose="020F0502020204030204" pitchFamily="34" charset="0"/>
              </a:rPr>
              <a:t>ἐχθρῶν</a:t>
            </a:r>
            <a:r>
              <a:rPr lang="el-GR" sz="1900" dirty="0">
                <a:solidFill>
                  <a:schemeClr val="tx1"/>
                </a:solidFill>
                <a:effectLst/>
                <a:latin typeface="Times New Roman" panose="02020603050405020304" pitchFamily="18" charset="0"/>
                <a:ea typeface="Calibri" panose="020F0502020204030204" pitchFamily="34" charset="0"/>
              </a:rPr>
              <a:t> κακά</a:t>
            </a:r>
            <a:r>
              <a:rPr lang="en-US" sz="1900" dirty="0">
                <a:solidFill>
                  <a:schemeClr val="tx1"/>
                </a:solidFill>
                <a:effectLst/>
                <a:latin typeface="Times New Roman" panose="02020603050405020304" pitchFamily="18" charset="0"/>
                <a:ea typeface="Calibri" panose="020F0502020204030204" pitchFamily="34" charset="0"/>
              </a:rPr>
              <a:t>;</a:t>
            </a:r>
            <a:endParaRPr lang="el-GR" sz="1900" dirty="0">
              <a:solidFill>
                <a:schemeClr val="tx1"/>
              </a:solidFill>
              <a:effectLst/>
              <a:latin typeface="Times New Roman" panose="02020603050405020304" pitchFamily="18" charset="0"/>
              <a:ea typeface="Calibri" panose="020F0502020204030204" pitchFamily="34" charset="0"/>
            </a:endParaRPr>
          </a:p>
          <a:p>
            <a:br>
              <a:rPr lang="el-GR" sz="19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Ω αγαπημένη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αυταδερφή</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μου Ισμήνη,</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ξέρεις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ποιό</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τάχ</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απ</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τα κακά, που ο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Οιδίπους</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μας άφησε κληρονομιά, να μένει</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που ο Δίας να μην το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στειλε</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στις δυο μας</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που είμαστε ακόμα στη ζωή; Γιατί</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κανένα πόνο και καμιά κατάρα,</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καμιά ντροπή κι ούτε καμιά ατιμία</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δεν είδα εγώ να λείψει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απ</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τις δικές σου</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κι </a:t>
            </a:r>
            <a:r>
              <a:rPr lang="el-GR"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απ</a:t>
            </a: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τις δικές μου συφορές. Και τώρα</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τί ᾽ναι αυτή πάλι η προσταγή, που λένε</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πως ότι και διαλάλησε στη χώρα</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και σ᾽ όλους τους πολίτες ο άρχοντάς μας;</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Ξέρεις κι άκουσες τίποτα; ή δεν έχεις</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είδηση πάρει πως κακό ετοιμάζουν</a:t>
            </a:r>
            <a:b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l-GR"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για τους αγαπημένους μας οι εχθροί μας;</a:t>
            </a:r>
          </a:p>
          <a:p>
            <a:pPr marL="82296" indent="0">
              <a:buNone/>
            </a:pPr>
            <a:r>
              <a:rPr lang="el-GR" sz="1800" dirty="0">
                <a:solidFill>
                  <a:schemeClr val="tx1"/>
                </a:solidFill>
                <a:effectLst/>
                <a:latin typeface="Times New Roman" panose="02020603050405020304" pitchFamily="18" charset="0"/>
                <a:ea typeface="Calibri" panose="020F0502020204030204" pitchFamily="34" charset="0"/>
              </a:rPr>
              <a:t>       Μετάφραση Γρυπάρη Ι</a:t>
            </a:r>
            <a:r>
              <a:rPr lang="el-G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Tree>
    <p:extLst>
      <p:ext uri="{BB962C8B-B14F-4D97-AF65-F5344CB8AC3E}">
        <p14:creationId xmlns:p14="http://schemas.microsoft.com/office/powerpoint/2010/main" val="3189039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092B7-7994-BCD1-330A-2CF8B2E15440}"/>
              </a:ext>
            </a:extLst>
          </p:cNvPr>
          <p:cNvSpPr>
            <a:spLocks noGrp="1"/>
          </p:cNvSpPr>
          <p:nvPr>
            <p:ph type="title"/>
          </p:nvPr>
        </p:nvSpPr>
        <p:spPr/>
        <p:txBody>
          <a:bodyPr/>
          <a:lstStyle/>
          <a:p>
            <a:pPr algn="ctr"/>
            <a:r>
              <a:rPr lang="el-GR" dirty="0"/>
              <a:t>ΠΡΟΛΟΓΟΣ</a:t>
            </a:r>
            <a:br>
              <a:rPr lang="el-GR" dirty="0"/>
            </a:br>
            <a:r>
              <a:rPr lang="el-GR" dirty="0" err="1"/>
              <a:t>στ.45</a:t>
            </a:r>
            <a:r>
              <a:rPr lang="el-GR" dirty="0"/>
              <a:t>-47</a:t>
            </a:r>
          </a:p>
        </p:txBody>
      </p:sp>
      <p:graphicFrame>
        <p:nvGraphicFramePr>
          <p:cNvPr id="5" name="Θέση περιεχομένου 4">
            <a:extLst>
              <a:ext uri="{FF2B5EF4-FFF2-40B4-BE49-F238E27FC236}">
                <a16:creationId xmlns:a16="http://schemas.microsoft.com/office/drawing/2014/main" id="{36EF301A-DB17-04FD-F0E5-7453D683AF97}"/>
              </a:ext>
            </a:extLst>
          </p:cNvPr>
          <p:cNvGraphicFramePr>
            <a:graphicFrameLocks noGrp="1"/>
          </p:cNvGraphicFramePr>
          <p:nvPr>
            <p:ph sz="half" idx="1"/>
            <p:extLst>
              <p:ext uri="{D42A27DB-BD31-4B8C-83A1-F6EECF244321}">
                <p14:modId xmlns:p14="http://schemas.microsoft.com/office/powerpoint/2010/main" val="1547906348"/>
              </p:ext>
            </p:extLst>
          </p:nvPr>
        </p:nvGraphicFramePr>
        <p:xfrm>
          <a:off x="1914525" y="1524000"/>
          <a:ext cx="4876800" cy="370840"/>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3176123459"/>
                    </a:ext>
                  </a:extLst>
                </a:gridCol>
              </a:tblGrid>
              <a:tr h="370840">
                <a:tc>
                  <a:txBody>
                    <a:bodyPr/>
                    <a:lstStyle/>
                    <a:p>
                      <a:endParaRPr lang="el-GR" dirty="0"/>
                    </a:p>
                  </a:txBody>
                  <a:tcPr/>
                </a:tc>
                <a:extLst>
                  <a:ext uri="{0D108BD9-81ED-4DB2-BD59-A6C34878D82A}">
                    <a16:rowId xmlns:a16="http://schemas.microsoft.com/office/drawing/2014/main" val="2898944216"/>
                  </a:ext>
                </a:extLst>
              </a:tr>
            </a:tbl>
          </a:graphicData>
        </a:graphic>
      </p:graphicFrame>
      <p:sp>
        <p:nvSpPr>
          <p:cNvPr id="4" name="Θέση περιεχομένου 3">
            <a:extLst>
              <a:ext uri="{FF2B5EF4-FFF2-40B4-BE49-F238E27FC236}">
                <a16:creationId xmlns:a16="http://schemas.microsoft.com/office/drawing/2014/main" id="{90E04392-881D-571F-3E2D-707CDD0976B0}"/>
              </a:ext>
            </a:extLst>
          </p:cNvPr>
          <p:cNvSpPr>
            <a:spLocks noGrp="1"/>
          </p:cNvSpPr>
          <p:nvPr>
            <p:ph sz="half" idx="2"/>
          </p:nvPr>
        </p:nvSpPr>
        <p:spPr/>
        <p:txBody>
          <a:bodyPr>
            <a:normAutofit/>
          </a:bodyPr>
          <a:lstStyle/>
          <a:p>
            <a:r>
              <a:rPr lang="el-GR" sz="1800" b="1" dirty="0">
                <a:solidFill>
                  <a:schemeClr val="tx1"/>
                </a:solidFill>
                <a:effectLst/>
                <a:ea typeface="Calibri" panose="020F0502020204030204" pitchFamily="34" charset="0"/>
              </a:rPr>
              <a:t>ΑΝ.</a:t>
            </a:r>
            <a:r>
              <a:rPr lang="en-US"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τὸν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γοῦν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ἐμὸν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καὶ</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τὸν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σόν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ἢν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σὺ</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μὴ</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θέλῃς</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ἀδελφόν</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οὐ</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γὰρ</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δὴ</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προδοῦσ</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ἁλώσομαι</a:t>
            </a:r>
            <a:r>
              <a:rPr lang="el-GR" sz="1800" dirty="0">
                <a:solidFill>
                  <a:schemeClr val="tx1"/>
                </a:solidFill>
                <a:effectLst/>
                <a:ea typeface="Calibri" panose="020F0502020204030204" pitchFamily="34" charset="0"/>
              </a:rPr>
              <a:t>.</a:t>
            </a:r>
            <a:br>
              <a:rPr lang="el-GR" sz="1800" dirty="0">
                <a:solidFill>
                  <a:schemeClr val="tx1"/>
                </a:solidFill>
                <a:effectLst/>
                <a:ea typeface="Calibri" panose="020F0502020204030204" pitchFamily="34" charset="0"/>
              </a:rPr>
            </a:br>
            <a:r>
              <a:rPr lang="el-GR" sz="1800" b="1" dirty="0" err="1">
                <a:solidFill>
                  <a:schemeClr val="tx1"/>
                </a:solidFill>
                <a:effectLst/>
                <a:ea typeface="Calibri" panose="020F0502020204030204" pitchFamily="34" charset="0"/>
              </a:rPr>
              <a:t>ΙΣ</a:t>
            </a:r>
            <a:r>
              <a:rPr lang="el-GR" sz="1800" b="1" dirty="0">
                <a:solidFill>
                  <a:schemeClr val="tx1"/>
                </a:solidFill>
                <a:effectLst/>
                <a:ea typeface="Calibri" panose="020F0502020204030204" pitchFamily="34" charset="0"/>
              </a:rPr>
              <a:t>.</a:t>
            </a:r>
            <a:r>
              <a:rPr lang="el-GR" sz="1800" dirty="0">
                <a:solidFill>
                  <a:schemeClr val="tx1"/>
                </a:solidFill>
                <a:effectLst/>
                <a:ea typeface="Calibri" panose="020F0502020204030204" pitchFamily="34" charset="0"/>
              </a:rPr>
              <a:t> </a:t>
            </a:r>
            <a:r>
              <a:rPr lang="el-GR" sz="1800" b="1" dirty="0">
                <a:solidFill>
                  <a:schemeClr val="tx1"/>
                </a:solidFill>
                <a:effectLst/>
                <a:ea typeface="Calibri" panose="020F0502020204030204" pitchFamily="34" charset="0"/>
              </a:rPr>
              <a:t>ὦ </a:t>
            </a:r>
            <a:r>
              <a:rPr lang="el-GR" sz="1800" b="1" dirty="0" err="1">
                <a:solidFill>
                  <a:schemeClr val="tx1"/>
                </a:solidFill>
                <a:effectLst/>
                <a:ea typeface="Calibri" panose="020F0502020204030204" pitchFamily="34" charset="0"/>
              </a:rPr>
              <a:t>σχετλία</a:t>
            </a:r>
            <a:r>
              <a:rPr lang="el-GR" sz="1800" b="1" dirty="0">
                <a:solidFill>
                  <a:schemeClr val="tx1"/>
                </a:solidFill>
                <a:effectLst/>
                <a:ea typeface="Calibri" panose="020F0502020204030204" pitchFamily="34" charset="0"/>
              </a:rPr>
              <a:t>,</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Κρέοντος</a:t>
            </a:r>
            <a:r>
              <a:rPr lang="el-GR" sz="1800" dirty="0">
                <a:solidFill>
                  <a:schemeClr val="tx1"/>
                </a:solidFill>
                <a:effectLst/>
                <a:ea typeface="Calibri" panose="020F0502020204030204" pitchFamily="34" charset="0"/>
              </a:rPr>
              <a:t> </a:t>
            </a:r>
            <a:r>
              <a:rPr lang="el-GR" sz="1800" dirty="0" err="1">
                <a:solidFill>
                  <a:schemeClr val="tx1"/>
                </a:solidFill>
                <a:effectLst/>
                <a:ea typeface="Calibri" panose="020F0502020204030204" pitchFamily="34" charset="0"/>
              </a:rPr>
              <a:t>ἀντειρηκότος</a:t>
            </a:r>
            <a:r>
              <a:rPr lang="el-GR" sz="1800" dirty="0">
                <a:solidFill>
                  <a:schemeClr val="tx1"/>
                </a:solidFill>
                <a:effectLst/>
                <a:ea typeface="Calibri" panose="020F0502020204030204" pitchFamily="34" charset="0"/>
              </a:rPr>
              <a:t>; </a:t>
            </a:r>
          </a:p>
          <a:p>
            <a:pPr marL="82296" indent="0">
              <a:buNone/>
            </a:pPr>
            <a:endParaRPr lang="el-GR" sz="1800" dirty="0">
              <a:solidFill>
                <a:schemeClr val="tx1"/>
              </a:solidFill>
              <a:effectLst/>
              <a:ea typeface="Calibri" panose="020F0502020204030204" pitchFamily="34" charset="0"/>
            </a:endParaRPr>
          </a:p>
          <a:p>
            <a:pPr>
              <a:lnSpc>
                <a:spcPct val="150000"/>
              </a:lnSpc>
              <a:spcAft>
                <a:spcPts val="800"/>
              </a:spcAft>
            </a:pPr>
            <a:r>
              <a:rPr lang="el-GR" sz="1800" b="1" kern="100" dirty="0">
                <a:solidFill>
                  <a:schemeClr val="tx1"/>
                </a:solidFill>
                <a:effectLst/>
                <a:ea typeface="Calibri" panose="020F0502020204030204" pitchFamily="34" charset="0"/>
                <a:cs typeface="Times New Roman" panose="02020603050405020304" pitchFamily="18" charset="0"/>
              </a:rPr>
              <a:t>ΑΝΤ. </a:t>
            </a:r>
            <a:r>
              <a:rPr lang="el-GR" sz="1800" kern="100" dirty="0">
                <a:solidFill>
                  <a:schemeClr val="tx1"/>
                </a:solidFill>
                <a:effectLst/>
                <a:ea typeface="Calibri" panose="020F0502020204030204" pitchFamily="34" charset="0"/>
                <a:cs typeface="Times New Roman" panose="02020603050405020304" pitchFamily="18" charset="0"/>
              </a:rPr>
              <a:t>Ναι, τον αδερφό μου</a:t>
            </a:r>
            <a:br>
              <a:rPr lang="el-GR" sz="1800" kern="100" dirty="0">
                <a:solidFill>
                  <a:schemeClr val="tx1"/>
                </a:solidFill>
                <a:effectLst/>
                <a:ea typeface="Calibri" panose="020F0502020204030204" pitchFamily="34" charset="0"/>
                <a:cs typeface="Times New Roman" panose="02020603050405020304" pitchFamily="18" charset="0"/>
              </a:rPr>
            </a:br>
            <a:r>
              <a:rPr lang="el-GR" sz="1800" kern="100" dirty="0">
                <a:solidFill>
                  <a:schemeClr val="tx1"/>
                </a:solidFill>
                <a:effectLst/>
                <a:ea typeface="Calibri" panose="020F0502020204030204" pitchFamily="34" charset="0"/>
                <a:cs typeface="Times New Roman" panose="02020603050405020304" pitchFamily="18" charset="0"/>
              </a:rPr>
              <a:t>και τον δικό σου, αν εσύ δε θέλεις·</a:t>
            </a:r>
            <a:br>
              <a:rPr lang="el-GR" sz="1800" kern="100" dirty="0">
                <a:solidFill>
                  <a:schemeClr val="tx1"/>
                </a:solidFill>
                <a:effectLst/>
                <a:ea typeface="Calibri" panose="020F0502020204030204" pitchFamily="34" charset="0"/>
                <a:cs typeface="Times New Roman" panose="02020603050405020304" pitchFamily="18" charset="0"/>
              </a:rPr>
            </a:br>
            <a:r>
              <a:rPr lang="el-GR" sz="1800" kern="100" dirty="0">
                <a:solidFill>
                  <a:schemeClr val="tx1"/>
                </a:solidFill>
                <a:effectLst/>
                <a:ea typeface="Calibri" panose="020F0502020204030204" pitchFamily="34" charset="0"/>
                <a:cs typeface="Times New Roman" panose="02020603050405020304" pitchFamily="18" charset="0"/>
              </a:rPr>
              <a:t>γιατί κανένας δε θα πει για μένα</a:t>
            </a:r>
            <a:br>
              <a:rPr lang="el-GR" sz="1800" kern="100" dirty="0">
                <a:solidFill>
                  <a:schemeClr val="tx1"/>
                </a:solidFill>
                <a:effectLst/>
                <a:ea typeface="Calibri" panose="020F0502020204030204" pitchFamily="34" charset="0"/>
                <a:cs typeface="Times New Roman" panose="02020603050405020304" pitchFamily="18" charset="0"/>
              </a:rPr>
            </a:br>
            <a:r>
              <a:rPr lang="el-GR" sz="1800" kern="100" dirty="0">
                <a:solidFill>
                  <a:schemeClr val="tx1"/>
                </a:solidFill>
                <a:effectLst/>
                <a:ea typeface="Calibri" panose="020F0502020204030204" pitchFamily="34" charset="0"/>
                <a:cs typeface="Times New Roman" panose="02020603050405020304" pitchFamily="18" charset="0"/>
              </a:rPr>
              <a:t>πως τον πρόδωσα εγώ.</a:t>
            </a:r>
          </a:p>
          <a:p>
            <a:pPr marL="82296" indent="0">
              <a:buNone/>
            </a:pPr>
            <a:r>
              <a:rPr lang="el-GR" sz="1800" b="1" dirty="0">
                <a:solidFill>
                  <a:schemeClr val="tx1"/>
                </a:solidFill>
                <a:ea typeface="Calibri" panose="020F0502020204030204" pitchFamily="34" charset="0"/>
              </a:rPr>
              <a:t>     </a:t>
            </a:r>
            <a:r>
              <a:rPr lang="el-GR" sz="1800" b="1" dirty="0" err="1">
                <a:solidFill>
                  <a:schemeClr val="tx1"/>
                </a:solidFill>
                <a:effectLst/>
                <a:ea typeface="Calibri" panose="020F0502020204030204" pitchFamily="34" charset="0"/>
              </a:rPr>
              <a:t>ΙΣΜ</a:t>
            </a:r>
            <a:r>
              <a:rPr lang="el-GR" sz="1800" b="1" dirty="0">
                <a:solidFill>
                  <a:schemeClr val="tx1"/>
                </a:solidFill>
                <a:effectLst/>
                <a:ea typeface="Calibri" panose="020F0502020204030204" pitchFamily="34" charset="0"/>
              </a:rPr>
              <a:t>. Δυστυχισμένη,</a:t>
            </a:r>
            <a:r>
              <a:rPr lang="el-GR" sz="1800" dirty="0">
                <a:solidFill>
                  <a:schemeClr val="tx1"/>
                </a:solidFill>
                <a:effectLst/>
                <a:ea typeface="Calibri" panose="020F0502020204030204" pitchFamily="34" charset="0"/>
                <a:cs typeface="Times New Roman" panose="02020603050405020304" pitchFamily="18" charset="0"/>
              </a:rPr>
              <a:t> </a:t>
            </a:r>
            <a:r>
              <a:rPr lang="el-GR" sz="1800" dirty="0">
                <a:solidFill>
                  <a:schemeClr val="tx1"/>
                </a:solidFill>
                <a:effectLst/>
                <a:ea typeface="Calibri" panose="020F0502020204030204" pitchFamily="34" charset="0"/>
              </a:rPr>
              <a:t>μόλο που το ᾽</a:t>
            </a:r>
            <a:r>
              <a:rPr lang="el-GR" sz="1800" dirty="0" err="1">
                <a:solidFill>
                  <a:schemeClr val="tx1"/>
                </a:solidFill>
                <a:effectLst/>
                <a:ea typeface="Calibri" panose="020F0502020204030204" pitchFamily="34" charset="0"/>
              </a:rPr>
              <a:t>χει</a:t>
            </a:r>
            <a:r>
              <a:rPr lang="el-GR" sz="1800" dirty="0">
                <a:solidFill>
                  <a:schemeClr val="tx1"/>
                </a:solidFill>
                <a:effectLst/>
                <a:ea typeface="Calibri" panose="020F0502020204030204" pitchFamily="34" charset="0"/>
              </a:rPr>
              <a:t> ο         </a:t>
            </a:r>
            <a:r>
              <a:rPr lang="el-GR" sz="1800" dirty="0" err="1">
                <a:solidFill>
                  <a:schemeClr val="tx1"/>
                </a:solidFill>
                <a:effectLst/>
                <a:ea typeface="Calibri" panose="020F0502020204030204" pitchFamily="34" charset="0"/>
              </a:rPr>
              <a:t>Κρέοντας</a:t>
            </a:r>
            <a:r>
              <a:rPr lang="el-GR" sz="1800" dirty="0">
                <a:solidFill>
                  <a:schemeClr val="tx1"/>
                </a:solidFill>
                <a:effectLst/>
                <a:ea typeface="Calibri" panose="020F0502020204030204" pitchFamily="34" charset="0"/>
              </a:rPr>
              <a:t> εμποδίσει</a:t>
            </a:r>
            <a:r>
              <a:rPr lang="el-GR" sz="1800" dirty="0">
                <a:solidFill>
                  <a:schemeClr val="tx1"/>
                </a:solidFill>
                <a:effectLst/>
                <a:latin typeface="Times New Roman" panose="02020603050405020304" pitchFamily="18" charset="0"/>
                <a:ea typeface="Calibri" panose="020F0502020204030204" pitchFamily="34" charset="0"/>
              </a:rPr>
              <a:t>;</a:t>
            </a:r>
          </a:p>
        </p:txBody>
      </p:sp>
      <p:pic>
        <p:nvPicPr>
          <p:cNvPr id="6" name="Εικόνα 5">
            <a:extLst>
              <a:ext uri="{FF2B5EF4-FFF2-40B4-BE49-F238E27FC236}">
                <a16:creationId xmlns:a16="http://schemas.microsoft.com/office/drawing/2014/main" id="{7963BA15-FA24-0103-C189-3B076054DEA1}"/>
              </a:ext>
            </a:extLst>
          </p:cNvPr>
          <p:cNvPicPr>
            <a:picLocks noChangeAspect="1"/>
          </p:cNvPicPr>
          <p:nvPr/>
        </p:nvPicPr>
        <p:blipFill>
          <a:blip r:embed="rId2"/>
          <a:stretch>
            <a:fillRect/>
          </a:stretch>
        </p:blipFill>
        <p:spPr>
          <a:xfrm>
            <a:off x="1914144" y="1524000"/>
            <a:ext cx="4943856" cy="4663440"/>
          </a:xfrm>
          <a:prstGeom prst="rect">
            <a:avLst/>
          </a:prstGeom>
        </p:spPr>
      </p:pic>
    </p:spTree>
    <p:extLst>
      <p:ext uri="{BB962C8B-B14F-4D97-AF65-F5344CB8AC3E}">
        <p14:creationId xmlns:p14="http://schemas.microsoft.com/office/powerpoint/2010/main" val="56848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94AA500-CD15-D6BB-C7E0-8018ED42BCA8}"/>
              </a:ext>
            </a:extLst>
          </p:cNvPr>
          <p:cNvSpPr>
            <a:spLocks noGrp="1"/>
          </p:cNvSpPr>
          <p:nvPr>
            <p:ph type="title"/>
          </p:nvPr>
        </p:nvSpPr>
        <p:spPr/>
        <p:txBody>
          <a:bodyPr/>
          <a:lstStyle/>
          <a:p>
            <a:pPr algn="ctr"/>
            <a:r>
              <a:rPr lang="el-GR" dirty="0"/>
              <a:t>ΠΡΟΛΟΓΟΣ</a:t>
            </a:r>
            <a:br>
              <a:rPr lang="el-GR" dirty="0"/>
            </a:br>
            <a:r>
              <a:rPr lang="el-GR" dirty="0" err="1"/>
              <a:t>στ.73</a:t>
            </a:r>
            <a:r>
              <a:rPr lang="el-GR" dirty="0"/>
              <a:t>-74</a:t>
            </a:r>
          </a:p>
        </p:txBody>
      </p:sp>
      <p:sp>
        <p:nvSpPr>
          <p:cNvPr id="3" name="Θέση περιεχομένου 2">
            <a:extLst>
              <a:ext uri="{FF2B5EF4-FFF2-40B4-BE49-F238E27FC236}">
                <a16:creationId xmlns:a16="http://schemas.microsoft.com/office/drawing/2014/main" id="{7B44892A-ECD9-F51F-938C-F27DAFB0B523}"/>
              </a:ext>
            </a:extLst>
          </p:cNvPr>
          <p:cNvSpPr>
            <a:spLocks noGrp="1"/>
          </p:cNvSpPr>
          <p:nvPr>
            <p:ph sz="half" idx="1"/>
          </p:nvPr>
        </p:nvSpPr>
        <p:spPr/>
        <p:txBody>
          <a:bodyPr>
            <a:normAutofit/>
          </a:bodyPr>
          <a:lstStyle/>
          <a:p>
            <a:pPr>
              <a:lnSpc>
                <a:spcPct val="150000"/>
              </a:lnSpc>
              <a:spcAft>
                <a:spcPts val="800"/>
              </a:spcAft>
            </a:pPr>
            <a:r>
              <a:rPr lang="el-GR" sz="2000" b="1" i="1" kern="100" dirty="0">
                <a:solidFill>
                  <a:schemeClr val="tx1"/>
                </a:solidFill>
                <a:effectLst/>
                <a:ea typeface="Calibri" panose="020F0502020204030204" pitchFamily="34" charset="0"/>
                <a:cs typeface="Times New Roman" panose="02020603050405020304" pitchFamily="18" charset="0"/>
              </a:rPr>
              <a:t>φίλη</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i="1" kern="100" dirty="0" err="1">
                <a:solidFill>
                  <a:schemeClr val="tx1"/>
                </a:solidFill>
                <a:effectLst/>
                <a:ea typeface="Calibri" panose="020F0502020204030204" pitchFamily="34" charset="0"/>
                <a:cs typeface="Times New Roman" panose="02020603050405020304" pitchFamily="18" charset="0"/>
              </a:rPr>
              <a:t>μετ</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i="1" kern="100" dirty="0" err="1">
                <a:solidFill>
                  <a:schemeClr val="tx1"/>
                </a:solidFill>
                <a:effectLst/>
                <a:ea typeface="Calibri" panose="020F0502020204030204" pitchFamily="34" charset="0"/>
                <a:cs typeface="Times New Roman" panose="02020603050405020304" pitchFamily="18" charset="0"/>
              </a:rPr>
              <a:t>αὐτοῦ</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b="1" i="1" kern="100" dirty="0" err="1">
                <a:solidFill>
                  <a:schemeClr val="tx1"/>
                </a:solidFill>
                <a:effectLst/>
                <a:ea typeface="Calibri" panose="020F0502020204030204" pitchFamily="34" charset="0"/>
                <a:cs typeface="Times New Roman" panose="02020603050405020304" pitchFamily="18" charset="0"/>
              </a:rPr>
              <a:t>κείσομαι</a:t>
            </a:r>
            <a:r>
              <a:rPr lang="el-GR" sz="2000" b="1" i="1" kern="100" dirty="0">
                <a:solidFill>
                  <a:schemeClr val="tx1"/>
                </a:solidFill>
                <a:effectLst/>
                <a:ea typeface="Calibri" panose="020F0502020204030204" pitchFamily="34" charset="0"/>
                <a:cs typeface="Times New Roman" panose="02020603050405020304" pitchFamily="18" charset="0"/>
              </a:rPr>
              <a:t>,</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b="1" i="1" kern="100" dirty="0">
                <a:solidFill>
                  <a:schemeClr val="tx1"/>
                </a:solidFill>
                <a:effectLst/>
                <a:ea typeface="Calibri" panose="020F0502020204030204" pitchFamily="34" charset="0"/>
                <a:cs typeface="Times New Roman" panose="02020603050405020304" pitchFamily="18" charset="0"/>
              </a:rPr>
              <a:t>φίλου</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i="1" kern="100" dirty="0" err="1">
                <a:solidFill>
                  <a:schemeClr val="tx1"/>
                </a:solidFill>
                <a:effectLst/>
                <a:ea typeface="Calibri" panose="020F0502020204030204" pitchFamily="34" charset="0"/>
                <a:cs typeface="Times New Roman" panose="02020603050405020304" pitchFamily="18" charset="0"/>
              </a:rPr>
              <a:t>μέτα</a:t>
            </a:r>
            <a:r>
              <a:rPr lang="el-GR" sz="2000" i="1" kern="100" dirty="0">
                <a:solidFill>
                  <a:schemeClr val="tx1"/>
                </a:solidFill>
                <a:effectLst/>
                <a:ea typeface="Calibri" panose="020F0502020204030204" pitchFamily="34" charset="0"/>
                <a:cs typeface="Times New Roman" panose="02020603050405020304" pitchFamily="18" charset="0"/>
              </a:rPr>
              <a:t>,</a:t>
            </a:r>
            <a:r>
              <a:rPr lang="el-GR" sz="2000" i="1" kern="100" dirty="0">
                <a:solidFill>
                  <a:schemeClr val="tx1"/>
                </a:solidFill>
                <a:effectLst/>
                <a:ea typeface="Calibri" panose="020F0502020204030204" pitchFamily="34" charset="0"/>
                <a:cs typeface="Calibri" panose="020F0502020204030204" pitchFamily="34" charset="0"/>
              </a:rPr>
              <a:t> </a:t>
            </a:r>
            <a:r>
              <a:rPr lang="el-GR" sz="2000" i="1" kern="100" dirty="0" err="1">
                <a:solidFill>
                  <a:schemeClr val="tx1"/>
                </a:solidFill>
                <a:effectLst/>
                <a:ea typeface="Calibri" panose="020F0502020204030204" pitchFamily="34" charset="0"/>
                <a:cs typeface="Times New Roman" panose="02020603050405020304" pitchFamily="18" charset="0"/>
              </a:rPr>
              <a:t>ὅσια</a:t>
            </a:r>
            <a:r>
              <a:rPr lang="el-GR" sz="2000" i="1" kern="100" dirty="0">
                <a:solidFill>
                  <a:schemeClr val="tx1"/>
                </a:solidFill>
                <a:effectLst/>
                <a:ea typeface="Calibri" panose="020F0502020204030204" pitchFamily="34" charset="0"/>
                <a:cs typeface="Times New Roman" panose="02020603050405020304" pitchFamily="18" charset="0"/>
              </a:rPr>
              <a:t> </a:t>
            </a:r>
            <a:r>
              <a:rPr lang="el-GR" sz="2000" i="1" kern="100" dirty="0" err="1">
                <a:solidFill>
                  <a:schemeClr val="tx1"/>
                </a:solidFill>
                <a:effectLst/>
                <a:ea typeface="Calibri" panose="020F0502020204030204" pitchFamily="34" charset="0"/>
                <a:cs typeface="Times New Roman" panose="02020603050405020304" pitchFamily="18" charset="0"/>
              </a:rPr>
              <a:t>πανουργήσασ</a:t>
            </a:r>
            <a:r>
              <a:rPr lang="el-GR" sz="2000" i="1" kern="100" dirty="0">
                <a:solidFill>
                  <a:schemeClr val="tx1"/>
                </a:solidFill>
                <a:effectLst/>
                <a:ea typeface="Calibri" panose="020F0502020204030204" pitchFamily="34" charset="0"/>
                <a:cs typeface="Calibri" panose="020F0502020204030204" pitchFamily="34" charset="0"/>
              </a:rPr>
              <a:t>᾽</a:t>
            </a:r>
            <a:r>
              <a:rPr lang="el-GR" sz="2000" i="1" kern="100" dirty="0">
                <a:solidFill>
                  <a:schemeClr val="tx1"/>
                </a:solidFill>
                <a:effectLst/>
                <a:ea typeface="Calibri" panose="020F0502020204030204" pitchFamily="34" charset="0"/>
                <a:cs typeface="Times New Roman" panose="02020603050405020304" pitchFamily="18" charset="0"/>
              </a:rPr>
              <a:t>   ( μαζί του, σ᾽ </a:t>
            </a:r>
            <a:r>
              <a:rPr lang="el-GR" sz="2000" i="1" kern="100" dirty="0" err="1">
                <a:solidFill>
                  <a:schemeClr val="tx1"/>
                </a:solidFill>
                <a:effectLst/>
                <a:ea typeface="Calibri" panose="020F0502020204030204" pitchFamily="34" charset="0"/>
                <a:cs typeface="Times New Roman" panose="02020603050405020304" pitchFamily="18" charset="0"/>
              </a:rPr>
              <a:t>αγαπημένον</a:t>
            </a:r>
            <a:r>
              <a:rPr lang="el-GR" sz="2000" i="1" kern="100" dirty="0">
                <a:solidFill>
                  <a:schemeClr val="tx1"/>
                </a:solidFill>
                <a:effectLst/>
                <a:ea typeface="Calibri" panose="020F0502020204030204" pitchFamily="34" charset="0"/>
                <a:cs typeface="Times New Roman" panose="02020603050405020304" pitchFamily="18" charset="0"/>
              </a:rPr>
              <a:t> πλάι αγαπημένη θα κείτομαι, για </a:t>
            </a:r>
            <a:r>
              <a:rPr lang="el-GR" sz="2000" i="1" kern="100" dirty="0" err="1">
                <a:solidFill>
                  <a:schemeClr val="tx1"/>
                </a:solidFill>
                <a:effectLst/>
                <a:ea typeface="Calibri" panose="020F0502020204030204" pitchFamily="34" charset="0"/>
                <a:cs typeface="Times New Roman" panose="02020603050405020304" pitchFamily="18" charset="0"/>
              </a:rPr>
              <a:t>τ΄άγιο</a:t>
            </a:r>
            <a:r>
              <a:rPr lang="el-GR" sz="2000" i="1" kern="100" dirty="0">
                <a:solidFill>
                  <a:schemeClr val="tx1"/>
                </a:solidFill>
                <a:effectLst/>
                <a:ea typeface="Calibri" panose="020F0502020204030204" pitchFamily="34" charset="0"/>
                <a:cs typeface="Times New Roman" panose="02020603050405020304" pitchFamily="18" charset="0"/>
              </a:rPr>
              <a:t> αυτό μου κρίμα·)</a:t>
            </a:r>
          </a:p>
          <a:p>
            <a:r>
              <a:rPr lang="en-US" sz="2000" b="1" i="1" dirty="0" err="1">
                <a:solidFill>
                  <a:schemeClr val="tx1"/>
                </a:solidFill>
                <a:effectLst/>
                <a:ea typeface="Calibri" panose="020F0502020204030204" pitchFamily="34" charset="0"/>
              </a:rPr>
              <a:t>Lieb</a:t>
            </a:r>
            <a:r>
              <a:rPr lang="en-US" sz="2000" b="1" i="1" dirty="0">
                <a:solidFill>
                  <a:schemeClr val="tx1"/>
                </a:solidFill>
                <a:effectLst/>
                <a:ea typeface="Calibri" panose="020F0502020204030204" pitchFamily="34" charset="0"/>
              </a:rPr>
              <a:t> </a:t>
            </a:r>
            <a:r>
              <a:rPr lang="en-US" sz="2000" i="1" dirty="0" err="1">
                <a:solidFill>
                  <a:schemeClr val="tx1"/>
                </a:solidFill>
                <a:effectLst/>
                <a:ea typeface="Calibri" panose="020F0502020204030204" pitchFamily="34" charset="0"/>
              </a:rPr>
              <a:t>werd</a:t>
            </a:r>
            <a:r>
              <a:rPr lang="en-US" sz="2000" i="1" dirty="0">
                <a:solidFill>
                  <a:schemeClr val="tx1"/>
                </a:solidFill>
                <a:effectLst/>
                <a:ea typeface="Calibri" panose="020F0502020204030204" pitchFamily="34" charset="0"/>
              </a:rPr>
              <a:t> ich </a:t>
            </a:r>
            <a:r>
              <a:rPr lang="en-US" sz="2000" b="1" i="1" dirty="0" err="1">
                <a:solidFill>
                  <a:schemeClr val="tx1"/>
                </a:solidFill>
                <a:effectLst/>
                <a:ea typeface="Calibri" panose="020F0502020204030204" pitchFamily="34" charset="0"/>
              </a:rPr>
              <a:t>bei</a:t>
            </a:r>
            <a:r>
              <a:rPr lang="en-US" sz="2000" b="1" i="1" dirty="0">
                <a:solidFill>
                  <a:schemeClr val="tx1"/>
                </a:solidFill>
                <a:effectLst/>
                <a:ea typeface="Calibri" panose="020F0502020204030204" pitchFamily="34" charset="0"/>
              </a:rPr>
              <a:t> </a:t>
            </a:r>
            <a:r>
              <a:rPr lang="en-US" sz="2000" b="1" i="1" dirty="0" err="1">
                <a:solidFill>
                  <a:schemeClr val="tx1"/>
                </a:solidFill>
                <a:effectLst/>
                <a:ea typeface="Calibri" panose="020F0502020204030204" pitchFamily="34" charset="0"/>
              </a:rPr>
              <a:t>ihm</a:t>
            </a:r>
            <a:r>
              <a:rPr lang="en-US" sz="2000" b="1" i="1" dirty="0">
                <a:solidFill>
                  <a:schemeClr val="tx1"/>
                </a:solidFill>
                <a:effectLst/>
                <a:ea typeface="Calibri" panose="020F0502020204030204" pitchFamily="34" charset="0"/>
              </a:rPr>
              <a:t> </a:t>
            </a:r>
            <a:r>
              <a:rPr lang="en-US" sz="2000" b="1" i="1" dirty="0" err="1">
                <a:solidFill>
                  <a:schemeClr val="tx1"/>
                </a:solidFill>
                <a:effectLst/>
                <a:ea typeface="Calibri" panose="020F0502020204030204" pitchFamily="34" charset="0"/>
              </a:rPr>
              <a:t>liegen</a:t>
            </a:r>
            <a:r>
              <a:rPr lang="el-GR" sz="2000" i="1" dirty="0">
                <a:solidFill>
                  <a:schemeClr val="tx1"/>
                </a:solidFill>
                <a:effectLst/>
                <a:ea typeface="Calibri" panose="020F0502020204030204" pitchFamily="34" charset="0"/>
              </a:rPr>
              <a:t>, </a:t>
            </a:r>
            <a:r>
              <a:rPr lang="en-US" sz="2000" i="1" dirty="0" err="1">
                <a:solidFill>
                  <a:schemeClr val="tx1"/>
                </a:solidFill>
                <a:effectLst/>
                <a:ea typeface="Calibri" panose="020F0502020204030204" pitchFamily="34" charset="0"/>
              </a:rPr>
              <a:t>bei</a:t>
            </a:r>
            <a:r>
              <a:rPr lang="en-US" sz="2000" i="1" dirty="0">
                <a:solidFill>
                  <a:schemeClr val="tx1"/>
                </a:solidFill>
                <a:effectLst/>
                <a:ea typeface="Calibri" panose="020F0502020204030204" pitchFamily="34" charset="0"/>
              </a:rPr>
              <a:t> dem </a:t>
            </a:r>
            <a:r>
              <a:rPr lang="en-US" sz="2000" b="1" i="1" dirty="0" err="1">
                <a:solidFill>
                  <a:schemeClr val="tx1"/>
                </a:solidFill>
                <a:effectLst/>
                <a:ea typeface="Calibri" panose="020F0502020204030204" pitchFamily="34" charset="0"/>
              </a:rPr>
              <a:t>Lieben</a:t>
            </a:r>
            <a:r>
              <a:rPr lang="el-GR" sz="2000" i="1" dirty="0">
                <a:solidFill>
                  <a:schemeClr val="tx1"/>
                </a:solidFill>
                <a:effectLst/>
                <a:ea typeface="Calibri" panose="020F0502020204030204" pitchFamily="34" charset="0"/>
              </a:rPr>
              <a:t>( γεμάτη αγάπη θα πλαγιάσω πλάι του, στο πλευρό του αγαπημένου μου),</a:t>
            </a:r>
            <a:r>
              <a:rPr lang="el-GR" sz="2000" i="1" dirty="0">
                <a:solidFill>
                  <a:schemeClr val="tx1"/>
                </a:solidFill>
                <a:effectLst/>
                <a:ea typeface="Calibri" panose="020F0502020204030204" pitchFamily="34" charset="0"/>
                <a:cs typeface="Times New Roman" panose="02020603050405020304" pitchFamily="18" charset="0"/>
              </a:rPr>
              <a:t> </a:t>
            </a:r>
            <a:r>
              <a:rPr lang="en-US" sz="2000" b="1" i="1" dirty="0" err="1">
                <a:solidFill>
                  <a:schemeClr val="tx1"/>
                </a:solidFill>
                <a:effectLst/>
                <a:ea typeface="Calibri" panose="020F0502020204030204" pitchFamily="34" charset="0"/>
              </a:rPr>
              <a:t>wenn</a:t>
            </a:r>
            <a:r>
              <a:rPr lang="en-US" sz="2000" b="1" i="1" dirty="0">
                <a:solidFill>
                  <a:schemeClr val="tx1"/>
                </a:solidFill>
                <a:effectLst/>
                <a:ea typeface="Calibri" panose="020F0502020204030204" pitchFamily="34" charset="0"/>
              </a:rPr>
              <a:t> </a:t>
            </a:r>
            <a:r>
              <a:rPr lang="el-GR" sz="2000" b="1" i="1" dirty="0">
                <a:solidFill>
                  <a:schemeClr val="tx1"/>
                </a:solidFill>
                <a:effectLst/>
                <a:ea typeface="Calibri" panose="020F0502020204030204" pitchFamily="34" charset="0"/>
              </a:rPr>
              <a:t>H</a:t>
            </a:r>
            <a:r>
              <a:rPr lang="en-US" sz="2000" b="1" i="1" dirty="0" err="1">
                <a:solidFill>
                  <a:schemeClr val="tx1"/>
                </a:solidFill>
                <a:effectLst/>
                <a:ea typeface="Calibri" panose="020F0502020204030204" pitchFamily="34" charset="0"/>
              </a:rPr>
              <a:t>eiligs</a:t>
            </a:r>
            <a:r>
              <a:rPr lang="en-US" sz="2000" b="1" i="1" dirty="0">
                <a:solidFill>
                  <a:schemeClr val="tx1"/>
                </a:solidFill>
                <a:effectLst/>
                <a:ea typeface="Calibri" panose="020F0502020204030204" pitchFamily="34" charset="0"/>
              </a:rPr>
              <a:t> ich </a:t>
            </a:r>
            <a:r>
              <a:rPr lang="en-US" sz="2000" b="1" i="1" dirty="0" err="1">
                <a:solidFill>
                  <a:schemeClr val="tx1"/>
                </a:solidFill>
                <a:effectLst/>
                <a:ea typeface="Calibri" panose="020F0502020204030204" pitchFamily="34" charset="0"/>
              </a:rPr>
              <a:t>vollbracht</a:t>
            </a:r>
            <a:r>
              <a:rPr lang="en-US" sz="2000" b="1" i="1" dirty="0">
                <a:solidFill>
                  <a:schemeClr val="tx1"/>
                </a:solidFill>
                <a:effectLst/>
                <a:ea typeface="Calibri" panose="020F0502020204030204" pitchFamily="34" charset="0"/>
              </a:rPr>
              <a:t> </a:t>
            </a:r>
            <a:r>
              <a:rPr lang="el-GR" sz="2000" i="1" dirty="0">
                <a:solidFill>
                  <a:schemeClr val="tx1"/>
                </a:solidFill>
                <a:effectLst/>
                <a:ea typeface="Calibri" panose="020F0502020204030204" pitchFamily="34" charset="0"/>
              </a:rPr>
              <a:t>( όταν με ιερότητα θα το έχω εκπληρώσει)</a:t>
            </a:r>
            <a:endParaRPr lang="el-GR" sz="2000" i="1" dirty="0">
              <a:solidFill>
                <a:schemeClr val="tx1"/>
              </a:solidFill>
            </a:endParaRPr>
          </a:p>
        </p:txBody>
      </p:sp>
      <p:pic>
        <p:nvPicPr>
          <p:cNvPr id="6" name="Θέση περιεχομένου 5">
            <a:extLst>
              <a:ext uri="{FF2B5EF4-FFF2-40B4-BE49-F238E27FC236}">
                <a16:creationId xmlns:a16="http://schemas.microsoft.com/office/drawing/2014/main" id="{3788A58E-5B51-3402-B7B9-3E6F5E315815}"/>
              </a:ext>
            </a:extLst>
          </p:cNvPr>
          <p:cNvPicPr>
            <a:picLocks noGrp="1" noChangeAspect="1"/>
          </p:cNvPicPr>
          <p:nvPr>
            <p:ph sz="half" idx="2"/>
          </p:nvPr>
        </p:nvPicPr>
        <p:blipFill>
          <a:blip r:embed="rId2"/>
          <a:stretch>
            <a:fillRect/>
          </a:stretch>
        </p:blipFill>
        <p:spPr>
          <a:xfrm>
            <a:off x="7034213" y="1932749"/>
            <a:ext cx="4876800" cy="3846576"/>
          </a:xfrm>
        </p:spPr>
      </p:pic>
    </p:spTree>
    <p:extLst>
      <p:ext uri="{BB962C8B-B14F-4D97-AF65-F5344CB8AC3E}">
        <p14:creationId xmlns:p14="http://schemas.microsoft.com/office/powerpoint/2010/main" val="63848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D466F6D-EF81-0968-46AB-562B6B8945C6}"/>
              </a:ext>
            </a:extLst>
          </p:cNvPr>
          <p:cNvSpPr>
            <a:spLocks noGrp="1"/>
          </p:cNvSpPr>
          <p:nvPr>
            <p:ph type="title"/>
          </p:nvPr>
        </p:nvSpPr>
        <p:spPr>
          <a:xfrm>
            <a:off x="1914144" y="274319"/>
            <a:ext cx="9997440" cy="599621"/>
          </a:xfrm>
        </p:spPr>
        <p:txBody>
          <a:bodyPr/>
          <a:lstStyle/>
          <a:p>
            <a:pPr algn="ctr"/>
            <a:r>
              <a:rPr lang="el-GR" dirty="0"/>
              <a:t>ΧΟΡΟΣ           Α Στάσιμο</a:t>
            </a:r>
          </a:p>
        </p:txBody>
      </p:sp>
      <p:sp>
        <p:nvSpPr>
          <p:cNvPr id="4" name="Θέση περιεχομένου 3">
            <a:extLst>
              <a:ext uri="{FF2B5EF4-FFF2-40B4-BE49-F238E27FC236}">
                <a16:creationId xmlns:a16="http://schemas.microsoft.com/office/drawing/2014/main" id="{4DBDD828-37C4-7FBC-8AFE-06E2A5DB0CF8}"/>
              </a:ext>
            </a:extLst>
          </p:cNvPr>
          <p:cNvSpPr>
            <a:spLocks noGrp="1"/>
          </p:cNvSpPr>
          <p:nvPr>
            <p:ph sz="half" idx="2"/>
          </p:nvPr>
        </p:nvSpPr>
        <p:spPr>
          <a:xfrm>
            <a:off x="1586039" y="873940"/>
            <a:ext cx="5729055" cy="5984059"/>
          </a:xfrm>
          <a:solidFill>
            <a:schemeClr val="bg2">
              <a:lumMod val="75000"/>
            </a:schemeClr>
          </a:solidFill>
        </p:spPr>
        <p:txBody>
          <a:bodyPr>
            <a:noAutofit/>
          </a:bodyPr>
          <a:lstStyle/>
          <a:p>
            <a:pPr marL="82296" marR="421005" indent="0">
              <a:lnSpc>
                <a:spcPct val="150000"/>
              </a:lnSpc>
              <a:spcAft>
                <a:spcPts val="800"/>
              </a:spcAft>
              <a:buNone/>
              <a:tabLst>
                <a:tab pos="5356225" algn="l"/>
              </a:tabLst>
            </a:pPr>
            <a:r>
              <a:rPr lang="el-GR" sz="1600" kern="100" dirty="0" err="1">
                <a:solidFill>
                  <a:schemeClr val="tx1"/>
                </a:solidFill>
                <a:effectLst/>
                <a:ea typeface="Calibri" panose="020F0502020204030204" pitchFamily="34" charset="0"/>
                <a:cs typeface="Times New Roman" panose="02020603050405020304" pitchFamily="18" charset="0"/>
              </a:rPr>
              <a:t>πολλὰ</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τὰ</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b="1" kern="100" dirty="0" err="1">
                <a:solidFill>
                  <a:schemeClr val="tx1"/>
                </a:solidFill>
                <a:effectLst/>
                <a:ea typeface="Calibri" panose="020F0502020204030204" pitchFamily="34" charset="0"/>
                <a:cs typeface="Times New Roman" panose="02020603050405020304" pitchFamily="18" charset="0"/>
              </a:rPr>
              <a:t>δεινὰ</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κοὐδὲν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ἀν</a:t>
            </a:r>
            <a:r>
              <a:rPr lang="el-GR" sz="1600" kern="100" dirty="0">
                <a:solidFill>
                  <a:schemeClr val="tx1"/>
                </a:solidFill>
                <a:effectLst/>
                <a:ea typeface="Calibri" panose="020F0502020204030204" pitchFamily="34" charset="0"/>
                <a:cs typeface="Times New Roman" panose="02020603050405020304" pitchFamily="18" charset="0"/>
              </a:rPr>
              <a:t>-</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θρώπου</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δεινότερον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πέλει</a:t>
            </a:r>
            <a:r>
              <a:rPr lang="el-GR" sz="1600" kern="100" dirty="0">
                <a:solidFill>
                  <a:schemeClr val="tx1"/>
                </a:solidFill>
                <a:effectLst/>
                <a:ea typeface="Calibri" panose="020F0502020204030204" pitchFamily="34" charset="0"/>
                <a:cs typeface="Times New Roman" panose="02020603050405020304" pitchFamily="18" charset="0"/>
              </a:rPr>
              <a:t>·</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τοῦτο</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καὶ</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πολιοῦ</a:t>
            </a:r>
            <a:r>
              <a:rPr lang="el-GR" sz="1600" kern="100" dirty="0">
                <a:solidFill>
                  <a:schemeClr val="tx1"/>
                </a:solidFill>
                <a:effectLst/>
                <a:ea typeface="Calibri" panose="020F0502020204030204" pitchFamily="34" charset="0"/>
                <a:cs typeface="Times New Roman" panose="02020603050405020304" pitchFamily="18" charset="0"/>
              </a:rPr>
              <a:t> πέραν</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a:solidFill>
                  <a:schemeClr val="tx1"/>
                </a:solidFill>
                <a:effectLst/>
                <a:ea typeface="Calibri" panose="020F0502020204030204" pitchFamily="34" charset="0"/>
                <a:cs typeface="Times New Roman" panose="02020603050405020304" pitchFamily="18" charset="0"/>
              </a:rPr>
              <a:t>πόντου </a:t>
            </a:r>
            <a:r>
              <a:rPr lang="el-GR" sz="1600" kern="100" dirty="0" err="1">
                <a:solidFill>
                  <a:schemeClr val="tx1"/>
                </a:solidFill>
                <a:effectLst/>
                <a:ea typeface="Calibri" panose="020F0502020204030204" pitchFamily="34" charset="0"/>
                <a:cs typeface="Times New Roman" panose="02020603050405020304" pitchFamily="18" charset="0"/>
              </a:rPr>
              <a:t>χειμερίῳ</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νότῳ</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χωρεῖ</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περιβρυχίοισιν</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περῶν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ὑπ</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οἴδμασιν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θεῶν</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a:solidFill>
                  <a:schemeClr val="tx1"/>
                </a:solidFill>
                <a:effectLst/>
                <a:ea typeface="Calibri" panose="020F0502020204030204" pitchFamily="34" charset="0"/>
                <a:cs typeface="Times New Roman" panose="02020603050405020304" pitchFamily="18" charset="0"/>
              </a:rPr>
              <a:t>τε </a:t>
            </a:r>
            <a:r>
              <a:rPr lang="el-GR" sz="1600" kern="100" dirty="0" err="1">
                <a:solidFill>
                  <a:schemeClr val="tx1"/>
                </a:solidFill>
                <a:effectLst/>
                <a:ea typeface="Calibri" panose="020F0502020204030204" pitchFamily="34" charset="0"/>
                <a:cs typeface="Times New Roman" panose="02020603050405020304" pitchFamily="18" charset="0"/>
              </a:rPr>
              <a:t>τὰν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ὑπερτάταν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Γᾶν</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ἄφθιτον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ἀκαμάταν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ἀποτρύεται</a:t>
            </a:r>
            <a:r>
              <a:rPr lang="el-GR" sz="1600" kern="100" dirty="0">
                <a:solidFill>
                  <a:schemeClr val="tx1"/>
                </a:solidFill>
                <a:effectLst/>
                <a:ea typeface="Calibri" panose="020F0502020204030204" pitchFamily="34" charset="0"/>
                <a:cs typeface="Times New Roman" panose="02020603050405020304" pitchFamily="18" charset="0"/>
              </a:rPr>
              <a:t>,</a:t>
            </a:r>
            <a:br>
              <a:rPr lang="el-GR" sz="1600" kern="100" dirty="0">
                <a:solidFill>
                  <a:schemeClr val="tx1"/>
                </a:solidFill>
                <a:effectLst/>
                <a:ea typeface="Calibri" panose="020F0502020204030204" pitchFamily="34" charset="0"/>
                <a:cs typeface="Times New Roman" panose="02020603050405020304" pitchFamily="18" charset="0"/>
              </a:rPr>
            </a:br>
            <a:r>
              <a:rPr lang="el-GR" sz="1600" kern="100" dirty="0" err="1">
                <a:solidFill>
                  <a:schemeClr val="tx1"/>
                </a:solidFill>
                <a:effectLst/>
                <a:ea typeface="Calibri" panose="020F0502020204030204" pitchFamily="34" charset="0"/>
                <a:cs typeface="Times New Roman" panose="02020603050405020304" pitchFamily="18" charset="0"/>
              </a:rPr>
              <a:t>ἰλλομένων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ἀρότρων</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ἔτος</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εἰς</a:t>
            </a:r>
            <a:r>
              <a:rPr lang="el-GR" sz="1600" kern="100" dirty="0">
                <a:solidFill>
                  <a:schemeClr val="tx1"/>
                </a:solidFill>
                <a:effectLst/>
                <a:ea typeface="Calibri" panose="020F0502020204030204" pitchFamily="34" charset="0"/>
                <a:cs typeface="Times New Roman" panose="02020603050405020304" pitchFamily="18" charset="0"/>
              </a:rPr>
              <a:t> </a:t>
            </a:r>
            <a:r>
              <a:rPr lang="el-GR" sz="1600" kern="100" dirty="0" err="1">
                <a:solidFill>
                  <a:schemeClr val="tx1"/>
                </a:solidFill>
                <a:effectLst/>
                <a:ea typeface="Calibri" panose="020F0502020204030204" pitchFamily="34" charset="0"/>
                <a:cs typeface="Times New Roman" panose="02020603050405020304" pitchFamily="18" charset="0"/>
              </a:rPr>
              <a:t>ἔτος,ἱππείῳ</a:t>
            </a:r>
            <a:r>
              <a:rPr lang="el-GR" sz="1600" kern="100" dirty="0">
                <a:solidFill>
                  <a:schemeClr val="tx1"/>
                </a:solidFill>
                <a:effectLst/>
                <a:ea typeface="Calibri" panose="020F0502020204030204" pitchFamily="34" charset="0"/>
                <a:cs typeface="Times New Roman" panose="02020603050405020304" pitchFamily="18" charset="0"/>
              </a:rPr>
              <a:t> γένει </a:t>
            </a:r>
            <a:r>
              <a:rPr lang="el-GR" sz="1600" kern="100" dirty="0" err="1">
                <a:solidFill>
                  <a:schemeClr val="tx1"/>
                </a:solidFill>
                <a:effectLst/>
                <a:ea typeface="Calibri" panose="020F0502020204030204" pitchFamily="34" charset="0"/>
                <a:cs typeface="Times New Roman" panose="02020603050405020304" pitchFamily="18" charset="0"/>
              </a:rPr>
              <a:t>πολεύων</a:t>
            </a:r>
            <a:r>
              <a:rPr lang="el-GR" sz="1600" kern="100" dirty="0">
                <a:solidFill>
                  <a:schemeClr val="tx1"/>
                </a:solidFill>
                <a:effectLst/>
                <a:ea typeface="Calibri" panose="020F0502020204030204" pitchFamily="34" charset="0"/>
                <a:cs typeface="Times New Roman" panose="02020603050405020304" pitchFamily="18" charset="0"/>
              </a:rPr>
              <a:t>.</a:t>
            </a:r>
          </a:p>
          <a:p>
            <a:pPr marL="82296" marR="421005" indent="0">
              <a:lnSpc>
                <a:spcPct val="150000"/>
              </a:lnSpc>
              <a:spcAft>
                <a:spcPts val="800"/>
              </a:spcAft>
              <a:buNone/>
              <a:tabLst>
                <a:tab pos="5356225" algn="l"/>
              </a:tabLst>
            </a:pPr>
            <a:r>
              <a:rPr lang="el-GR" sz="1600" dirty="0">
                <a:solidFill>
                  <a:schemeClr val="tx1"/>
                </a:solidFill>
                <a:effectLst/>
                <a:ea typeface="Calibri" panose="020F0502020204030204" pitchFamily="34" charset="0"/>
              </a:rPr>
              <a:t>σοφόν τι </a:t>
            </a:r>
            <a:r>
              <a:rPr lang="el-GR" sz="1600" dirty="0" err="1">
                <a:solidFill>
                  <a:schemeClr val="tx1"/>
                </a:solidFill>
                <a:effectLst/>
                <a:ea typeface="Calibri" panose="020F0502020204030204" pitchFamily="34" charset="0"/>
              </a:rPr>
              <a:t>τὸ</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μηχανόεν</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τέχνας</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ὑπὲρ</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ἐλπίδ</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ἔχων</a:t>
            </a:r>
            <a:br>
              <a:rPr lang="el-GR" sz="1600" dirty="0">
                <a:solidFill>
                  <a:schemeClr val="tx1"/>
                </a:solidFill>
                <a:effectLst/>
                <a:ea typeface="Calibri" panose="020F0502020204030204" pitchFamily="34" charset="0"/>
              </a:rPr>
            </a:br>
            <a:r>
              <a:rPr lang="el-GR" sz="1600" dirty="0" err="1">
                <a:solidFill>
                  <a:schemeClr val="tx1"/>
                </a:solidFill>
                <a:effectLst/>
                <a:ea typeface="Calibri" panose="020F0502020204030204" pitchFamily="34" charset="0"/>
              </a:rPr>
              <a:t>τοτὲ</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μὲν</a:t>
            </a:r>
            <a:r>
              <a:rPr lang="el-GR" sz="1600" dirty="0">
                <a:solidFill>
                  <a:schemeClr val="tx1"/>
                </a:solidFill>
                <a:effectLst/>
                <a:ea typeface="Calibri" panose="020F0502020204030204" pitchFamily="34" charset="0"/>
              </a:rPr>
              <a:t> κακόν, </a:t>
            </a:r>
            <a:r>
              <a:rPr lang="el-GR" sz="1600" dirty="0" err="1">
                <a:solidFill>
                  <a:schemeClr val="tx1"/>
                </a:solidFill>
                <a:effectLst/>
                <a:ea typeface="Calibri" panose="020F0502020204030204" pitchFamily="34" charset="0"/>
              </a:rPr>
              <a:t>ἄλλοτ</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ἐπ</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ἐσθλὸν</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ἕρπει</a:t>
            </a:r>
            <a:r>
              <a:rPr lang="el-GR" sz="1600" dirty="0">
                <a:solidFill>
                  <a:schemeClr val="tx1"/>
                </a:solidFill>
                <a:effectLst/>
                <a:ea typeface="Calibri" panose="020F0502020204030204" pitchFamily="34" charset="0"/>
              </a:rPr>
              <a:t>.</a:t>
            </a:r>
            <a:br>
              <a:rPr lang="el-GR" sz="1600" dirty="0">
                <a:solidFill>
                  <a:schemeClr val="tx1"/>
                </a:solidFill>
                <a:effectLst/>
                <a:ea typeface="Calibri" panose="020F0502020204030204" pitchFamily="34" charset="0"/>
              </a:rPr>
            </a:br>
            <a:r>
              <a:rPr lang="el-GR" sz="1600" b="1" dirty="0">
                <a:solidFill>
                  <a:schemeClr val="tx1"/>
                </a:solidFill>
                <a:effectLst/>
                <a:ea typeface="Calibri" panose="020F0502020204030204" pitchFamily="34" charset="0"/>
              </a:rPr>
              <a:t>νόμους</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παρείρων</a:t>
            </a:r>
            <a:r>
              <a:rPr lang="el-GR" sz="1600" dirty="0">
                <a:solidFill>
                  <a:schemeClr val="tx1"/>
                </a:solidFill>
                <a:effectLst/>
                <a:ea typeface="Calibri" panose="020F0502020204030204" pitchFamily="34" charset="0"/>
              </a:rPr>
              <a:t> </a:t>
            </a:r>
            <a:r>
              <a:rPr lang="el-GR" sz="1600" b="1" dirty="0" err="1">
                <a:solidFill>
                  <a:schemeClr val="tx1"/>
                </a:solidFill>
                <a:effectLst/>
                <a:ea typeface="Calibri" panose="020F0502020204030204" pitchFamily="34" charset="0"/>
              </a:rPr>
              <a:t>χθονὸς</a:t>
            </a:r>
            <a:br>
              <a:rPr lang="el-GR" sz="1600" b="1" dirty="0">
                <a:solidFill>
                  <a:schemeClr val="tx1"/>
                </a:solidFill>
                <a:effectLst/>
                <a:ea typeface="Calibri" panose="020F0502020204030204" pitchFamily="34" charset="0"/>
              </a:rPr>
            </a:br>
            <a:r>
              <a:rPr lang="el-GR" sz="1600" b="1" dirty="0" err="1">
                <a:solidFill>
                  <a:schemeClr val="tx1"/>
                </a:solidFill>
                <a:effectLst/>
                <a:ea typeface="Calibri" panose="020F0502020204030204" pitchFamily="34" charset="0"/>
              </a:rPr>
              <a:t>θεῶν</a:t>
            </a:r>
            <a:r>
              <a:rPr lang="el-GR" sz="1600" dirty="0">
                <a:solidFill>
                  <a:schemeClr val="tx1"/>
                </a:solidFill>
                <a:effectLst/>
                <a:ea typeface="Calibri" panose="020F0502020204030204" pitchFamily="34" charset="0"/>
              </a:rPr>
              <a:t> τ᾽ </a:t>
            </a:r>
            <a:r>
              <a:rPr lang="el-GR" sz="1600" dirty="0" err="1">
                <a:solidFill>
                  <a:schemeClr val="tx1"/>
                </a:solidFill>
                <a:effectLst/>
                <a:ea typeface="Calibri" panose="020F0502020204030204" pitchFamily="34" charset="0"/>
              </a:rPr>
              <a:t>ἔνορκον</a:t>
            </a:r>
            <a:r>
              <a:rPr lang="el-GR" sz="1600" dirty="0">
                <a:solidFill>
                  <a:schemeClr val="tx1"/>
                </a:solidFill>
                <a:effectLst/>
                <a:ea typeface="Calibri" panose="020F0502020204030204" pitchFamily="34" charset="0"/>
              </a:rPr>
              <a:t> </a:t>
            </a:r>
            <a:r>
              <a:rPr lang="el-GR" sz="1600" dirty="0" err="1">
                <a:solidFill>
                  <a:schemeClr val="tx1"/>
                </a:solidFill>
                <a:effectLst/>
                <a:ea typeface="Calibri" panose="020F0502020204030204" pitchFamily="34" charset="0"/>
              </a:rPr>
              <a:t>δίκαν</a:t>
            </a:r>
            <a:br>
              <a:rPr lang="el-GR" sz="1600" dirty="0">
                <a:solidFill>
                  <a:schemeClr val="tx1"/>
                </a:solidFill>
                <a:effectLst/>
                <a:ea typeface="Calibri" panose="020F0502020204030204" pitchFamily="34" charset="0"/>
              </a:rPr>
            </a:br>
            <a:r>
              <a:rPr lang="el-GR" sz="1600" b="1" i="1" dirty="0" err="1">
                <a:solidFill>
                  <a:schemeClr val="tx1"/>
                </a:solidFill>
                <a:effectLst/>
                <a:ea typeface="Calibri" panose="020F0502020204030204" pitchFamily="34" charset="0"/>
              </a:rPr>
              <a:t>ὑψίπολις</a:t>
            </a:r>
            <a:r>
              <a:rPr lang="el-GR" sz="1600" b="1" i="1" dirty="0">
                <a:solidFill>
                  <a:schemeClr val="tx1"/>
                </a:solidFill>
                <a:effectLst/>
                <a:ea typeface="Calibri" panose="020F0502020204030204" pitchFamily="34" charset="0"/>
              </a:rPr>
              <a:t>·</a:t>
            </a:r>
            <a:endParaRPr lang="el-GR" sz="1600" dirty="0">
              <a:solidFill>
                <a:schemeClr val="tx1"/>
              </a:solidFill>
            </a:endParaRPr>
          </a:p>
        </p:txBody>
      </p:sp>
      <p:sp>
        <p:nvSpPr>
          <p:cNvPr id="5" name="Θέση περιεχομένου 2">
            <a:extLst>
              <a:ext uri="{FF2B5EF4-FFF2-40B4-BE49-F238E27FC236}">
                <a16:creationId xmlns:a16="http://schemas.microsoft.com/office/drawing/2014/main" id="{F8372B61-7561-EE6D-0DD5-2553061F5346}"/>
              </a:ext>
            </a:extLst>
          </p:cNvPr>
          <p:cNvSpPr>
            <a:spLocks noGrp="1"/>
          </p:cNvSpPr>
          <p:nvPr>
            <p:ph sz="half" idx="1"/>
          </p:nvPr>
        </p:nvSpPr>
        <p:spPr>
          <a:xfrm>
            <a:off x="7371844" y="1345677"/>
            <a:ext cx="4586768" cy="5414128"/>
          </a:xfrm>
        </p:spPr>
        <p:txBody>
          <a:bodyPr>
            <a:normAutofit/>
          </a:bodyPr>
          <a:lstStyle/>
          <a:p>
            <a:endParaRPr lang="el-GR" dirty="0"/>
          </a:p>
        </p:txBody>
      </p:sp>
      <p:pic>
        <p:nvPicPr>
          <p:cNvPr id="7" name="Εικόνα 6">
            <a:extLst>
              <a:ext uri="{FF2B5EF4-FFF2-40B4-BE49-F238E27FC236}">
                <a16:creationId xmlns:a16="http://schemas.microsoft.com/office/drawing/2014/main" id="{E54444E9-594E-C5C8-7559-047E10D29261}"/>
              </a:ext>
            </a:extLst>
          </p:cNvPr>
          <p:cNvPicPr>
            <a:picLocks noChangeAspect="1"/>
          </p:cNvPicPr>
          <p:nvPr/>
        </p:nvPicPr>
        <p:blipFill>
          <a:blip r:embed="rId2"/>
          <a:stretch>
            <a:fillRect/>
          </a:stretch>
        </p:blipFill>
        <p:spPr>
          <a:xfrm>
            <a:off x="7371844" y="873940"/>
            <a:ext cx="4671370" cy="6117578"/>
          </a:xfrm>
          <a:prstGeom prst="rect">
            <a:avLst/>
          </a:prstGeom>
        </p:spPr>
      </p:pic>
    </p:spTree>
    <p:extLst>
      <p:ext uri="{BB962C8B-B14F-4D97-AF65-F5344CB8AC3E}">
        <p14:creationId xmlns:p14="http://schemas.microsoft.com/office/powerpoint/2010/main" val="137858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0082B4F-0365-E173-5BF9-4864DDB2C89A}"/>
              </a:ext>
            </a:extLst>
          </p:cNvPr>
          <p:cNvSpPr>
            <a:spLocks noGrp="1"/>
          </p:cNvSpPr>
          <p:nvPr>
            <p:ph type="title"/>
          </p:nvPr>
        </p:nvSpPr>
        <p:spPr/>
        <p:txBody>
          <a:bodyPr/>
          <a:lstStyle/>
          <a:p>
            <a:pPr algn="ctr"/>
            <a:r>
              <a:rPr lang="el-GR" sz="2400" dirty="0"/>
              <a:t>Β ΕΠΕΙΣΟΔΙΟ</a:t>
            </a:r>
            <a:br>
              <a:rPr lang="el-GR" sz="2400" dirty="0"/>
            </a:br>
            <a:r>
              <a:rPr lang="el-GR" sz="2400" dirty="0" err="1"/>
              <a:t>στ.449</a:t>
            </a:r>
            <a:r>
              <a:rPr lang="el-GR" sz="2400" dirty="0"/>
              <a:t>-457 Η Αντιγόνη παραδέχεται την πράξη της στον </a:t>
            </a:r>
            <a:r>
              <a:rPr lang="el-GR" sz="2400" dirty="0" err="1"/>
              <a:t>Κρέοντα</a:t>
            </a:r>
            <a:endParaRPr lang="el-GR" sz="2400" dirty="0"/>
          </a:p>
        </p:txBody>
      </p:sp>
      <p:sp>
        <p:nvSpPr>
          <p:cNvPr id="3" name="Θέση περιεχομένου 2">
            <a:extLst>
              <a:ext uri="{FF2B5EF4-FFF2-40B4-BE49-F238E27FC236}">
                <a16:creationId xmlns:a16="http://schemas.microsoft.com/office/drawing/2014/main" id="{B38C2883-7D78-6BF2-D686-8852D601D7C9}"/>
              </a:ext>
            </a:extLst>
          </p:cNvPr>
          <p:cNvSpPr>
            <a:spLocks noGrp="1"/>
          </p:cNvSpPr>
          <p:nvPr>
            <p:ph sz="half" idx="1"/>
          </p:nvPr>
        </p:nvSpPr>
        <p:spPr>
          <a:xfrm>
            <a:off x="1914144" y="1523999"/>
            <a:ext cx="5240800" cy="5404701"/>
          </a:xfrm>
          <a:solidFill>
            <a:schemeClr val="bg2">
              <a:lumMod val="75000"/>
            </a:schemeClr>
          </a:solidFill>
        </p:spPr>
        <p:txBody>
          <a:bodyPr>
            <a:noAutofit/>
          </a:bodyPr>
          <a:lstStyle/>
          <a:p>
            <a:pPr marR="822325">
              <a:lnSpc>
                <a:spcPct val="150000"/>
              </a:lnSpc>
              <a:spcAft>
                <a:spcPts val="800"/>
              </a:spcAft>
              <a:tabLst>
                <a:tab pos="5356225" algn="l"/>
              </a:tabLst>
            </a:pPr>
            <a:r>
              <a:rPr lang="en-US" sz="1600" b="1" kern="0" dirty="0">
                <a:solidFill>
                  <a:schemeClr val="tx1"/>
                </a:solidFill>
                <a:effectLst/>
                <a:ea typeface="Calibri" panose="020F0502020204030204" pitchFamily="34" charset="0"/>
                <a:cs typeface="Times New Roman" panose="02020603050405020304" pitchFamily="18" charset="0"/>
              </a:rPr>
              <a:t>Kreon:</a:t>
            </a:r>
            <a:r>
              <a:rPr lang="el-GR" sz="1600" b="1"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Was </a:t>
            </a:r>
            <a:r>
              <a:rPr lang="en-US" sz="1600" kern="0" dirty="0" err="1">
                <a:solidFill>
                  <a:schemeClr val="tx1"/>
                </a:solidFill>
                <a:effectLst/>
                <a:ea typeface="Calibri" panose="020F0502020204030204" pitchFamily="34" charset="0"/>
                <a:cs typeface="Times New Roman" panose="02020603050405020304" pitchFamily="18" charset="0"/>
              </a:rPr>
              <a:t>wagtest</a:t>
            </a:r>
            <a:r>
              <a:rPr lang="en-US" sz="1600" kern="0" dirty="0">
                <a:solidFill>
                  <a:schemeClr val="tx1"/>
                </a:solidFill>
                <a:effectLst/>
                <a:ea typeface="Calibri" panose="020F0502020204030204" pitchFamily="34" charset="0"/>
                <a:cs typeface="Times New Roman" panose="02020603050405020304" pitchFamily="18" charset="0"/>
              </a:rPr>
              <a:t> du, </a:t>
            </a:r>
            <a:r>
              <a:rPr lang="en-US" sz="1600" kern="0" dirty="0" err="1">
                <a:solidFill>
                  <a:schemeClr val="tx1"/>
                </a:solidFill>
                <a:effectLst/>
                <a:ea typeface="Calibri" panose="020F0502020204030204" pitchFamily="34" charset="0"/>
                <a:cs typeface="Times New Roman" panose="02020603050405020304" pitchFamily="18" charset="0"/>
              </a:rPr>
              <a:t>ein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solch</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Gesez</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zu</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brechen</a:t>
            </a:r>
            <a:r>
              <a:rPr lang="en-US" sz="1600" kern="0" dirty="0">
                <a:solidFill>
                  <a:schemeClr val="tx1"/>
                </a:solidFill>
                <a:effectLst/>
                <a:ea typeface="Calibri" panose="020F0502020204030204" pitchFamily="34" charset="0"/>
                <a:cs typeface="Times New Roman" panose="02020603050405020304" pitchFamily="18" charset="0"/>
              </a:rPr>
              <a:t>?</a:t>
            </a:r>
            <a:endParaRPr lang="el-GR" sz="1600" kern="100" dirty="0">
              <a:solidFill>
                <a:schemeClr val="tx1"/>
              </a:solidFill>
              <a:effectLst/>
              <a:ea typeface="Calibri" panose="020F0502020204030204" pitchFamily="34" charset="0"/>
              <a:cs typeface="Times New Roman" panose="02020603050405020304" pitchFamily="18" charset="0"/>
            </a:endParaRPr>
          </a:p>
          <a:p>
            <a:pPr marR="822325">
              <a:lnSpc>
                <a:spcPct val="150000"/>
              </a:lnSpc>
              <a:spcAft>
                <a:spcPts val="800"/>
              </a:spcAft>
              <a:tabLst>
                <a:tab pos="5356225" algn="l"/>
              </a:tabLst>
            </a:pPr>
            <a:r>
              <a:rPr lang="en-US" sz="1600" b="1" kern="0" dirty="0" err="1">
                <a:solidFill>
                  <a:schemeClr val="tx1"/>
                </a:solidFill>
                <a:effectLst/>
                <a:ea typeface="Calibri" panose="020F0502020204030204" pitchFamily="34" charset="0"/>
                <a:cs typeface="Times New Roman" panose="02020603050405020304" pitchFamily="18" charset="0"/>
              </a:rPr>
              <a:t>Antigonä</a:t>
            </a:r>
            <a:r>
              <a:rPr lang="en-US" sz="1600" b="1" kern="0" dirty="0">
                <a:solidFill>
                  <a:schemeClr val="tx1"/>
                </a:solidFill>
                <a:effectLst/>
                <a:ea typeface="Calibri" panose="020F0502020204030204" pitchFamily="34" charset="0"/>
                <a:cs typeface="Times New Roman" panose="02020603050405020304" pitchFamily="18" charset="0"/>
              </a:rPr>
              <a:t>:</a:t>
            </a:r>
            <a:r>
              <a:rPr lang="el-GR" sz="1600" b="1" kern="100" dirty="0">
                <a:solidFill>
                  <a:schemeClr val="tx1"/>
                </a:solidFill>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Darum</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b="1" i="1" kern="0" dirty="0">
                <a:solidFill>
                  <a:schemeClr val="tx1"/>
                </a:solidFill>
                <a:effectLst/>
                <a:ea typeface="Calibri" panose="020F0502020204030204" pitchFamily="34" charset="0"/>
                <a:cs typeface="Times New Roman" panose="02020603050405020304" pitchFamily="18" charset="0"/>
              </a:rPr>
              <a:t>Mein Zeus</a:t>
            </a:r>
            <a:r>
              <a:rPr lang="en-US" sz="1600" i="1"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berichtete</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mirs</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nicht</a:t>
            </a:r>
            <a:r>
              <a:rPr lang="en-US" sz="1600" kern="0" dirty="0">
                <a:solidFill>
                  <a:schemeClr val="tx1"/>
                </a:solidFill>
                <a:effectLst/>
                <a:ea typeface="Calibri" panose="020F0502020204030204" pitchFamily="34" charset="0"/>
                <a:cs typeface="Times New Roman" panose="02020603050405020304" pitchFamily="18" charset="0"/>
              </a:rPr>
              <a:t>;</a:t>
            </a:r>
            <a:r>
              <a:rPr lang="el-GR" sz="1600"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Noch </a:t>
            </a:r>
            <a:r>
              <a:rPr lang="en-US" sz="1600" kern="0" dirty="0" err="1">
                <a:solidFill>
                  <a:schemeClr val="tx1"/>
                </a:solidFill>
                <a:effectLst/>
                <a:ea typeface="Calibri" panose="020F0502020204030204" pitchFamily="34" charset="0"/>
                <a:cs typeface="Times New Roman" panose="02020603050405020304" pitchFamily="18" charset="0"/>
              </a:rPr>
              <a:t>hier</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im</a:t>
            </a:r>
            <a:r>
              <a:rPr lang="en-US" sz="1600" kern="0" dirty="0">
                <a:solidFill>
                  <a:schemeClr val="tx1"/>
                </a:solidFill>
                <a:effectLst/>
                <a:ea typeface="Calibri" panose="020F0502020204030204" pitchFamily="34" charset="0"/>
                <a:cs typeface="Times New Roman" panose="02020603050405020304" pitchFamily="18" charset="0"/>
              </a:rPr>
              <a:t> Haus das </a:t>
            </a:r>
            <a:r>
              <a:rPr lang="en-US" sz="1600" kern="0" dirty="0" err="1">
                <a:solidFill>
                  <a:schemeClr val="tx1"/>
                </a:solidFill>
                <a:effectLst/>
                <a:ea typeface="Calibri" panose="020F0502020204030204" pitchFamily="34" charset="0"/>
                <a:cs typeface="Times New Roman" panose="02020603050405020304" pitchFamily="18" charset="0"/>
              </a:rPr>
              <a:t>Recht</a:t>
            </a:r>
            <a:r>
              <a:rPr lang="en-US" sz="1600" kern="0" dirty="0">
                <a:solidFill>
                  <a:schemeClr val="tx1"/>
                </a:solidFill>
                <a:effectLst/>
                <a:ea typeface="Calibri" panose="020F0502020204030204" pitchFamily="34" charset="0"/>
                <a:cs typeface="Times New Roman" panose="02020603050405020304" pitchFamily="18" charset="0"/>
              </a:rPr>
              <a:t> der </a:t>
            </a:r>
            <a:r>
              <a:rPr lang="en-US" sz="1600" b="1" kern="0" dirty="0" err="1">
                <a:solidFill>
                  <a:schemeClr val="tx1"/>
                </a:solidFill>
                <a:effectLst/>
                <a:ea typeface="Calibri" panose="020F0502020204030204" pitchFamily="34" charset="0"/>
                <a:cs typeface="Times New Roman" panose="02020603050405020304" pitchFamily="18" charset="0"/>
              </a:rPr>
              <a:t>Todesgötter</a:t>
            </a:r>
            <a:r>
              <a:rPr lang="en-US" sz="1600" b="1" kern="0" dirty="0">
                <a:solidFill>
                  <a:schemeClr val="tx1"/>
                </a:solidFill>
                <a:effectLst/>
                <a:ea typeface="Calibri" panose="020F0502020204030204" pitchFamily="34" charset="0"/>
                <a:cs typeface="Times New Roman" panose="02020603050405020304" pitchFamily="18" charset="0"/>
              </a:rPr>
              <a:t>,</a:t>
            </a:r>
            <a:r>
              <a:rPr lang="el-GR" sz="1600" b="1"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Die </a:t>
            </a:r>
            <a:r>
              <a:rPr lang="en-US" sz="1600" kern="0" dirty="0" err="1">
                <a:solidFill>
                  <a:schemeClr val="tx1"/>
                </a:solidFill>
                <a:effectLst/>
                <a:ea typeface="Calibri" panose="020F0502020204030204" pitchFamily="34" charset="0"/>
                <a:cs typeface="Times New Roman" panose="02020603050405020304" pitchFamily="18" charset="0"/>
              </a:rPr>
              <a:t>unter</a:t>
            </a:r>
            <a:r>
              <a:rPr lang="en-US" sz="1600" kern="0" dirty="0">
                <a:solidFill>
                  <a:schemeClr val="tx1"/>
                </a:solidFill>
                <a:effectLst/>
                <a:ea typeface="Calibri" panose="020F0502020204030204" pitchFamily="34" charset="0"/>
                <a:cs typeface="Times New Roman" panose="02020603050405020304" pitchFamily="18" charset="0"/>
              </a:rPr>
              <a:t> Menschen das </a:t>
            </a:r>
            <a:r>
              <a:rPr lang="en-US" sz="1600" kern="0" dirty="0" err="1">
                <a:solidFill>
                  <a:schemeClr val="tx1"/>
                </a:solidFill>
                <a:effectLst/>
                <a:ea typeface="Calibri" panose="020F0502020204030204" pitchFamily="34" charset="0"/>
                <a:cs typeface="Times New Roman" panose="02020603050405020304" pitchFamily="18" charset="0"/>
              </a:rPr>
              <a:t>Gesez</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begränzet</a:t>
            </a:r>
            <a:r>
              <a:rPr lang="en-US" sz="1600" kern="0" dirty="0">
                <a:solidFill>
                  <a:schemeClr val="tx1"/>
                </a:solidFill>
                <a:effectLst/>
                <a:ea typeface="Calibri" panose="020F0502020204030204" pitchFamily="34" charset="0"/>
                <a:cs typeface="Times New Roman" panose="02020603050405020304" pitchFamily="18" charset="0"/>
              </a:rPr>
              <a:t>;</a:t>
            </a:r>
            <a:r>
              <a:rPr lang="el-GR" sz="1600"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Auch </a:t>
            </a:r>
            <a:r>
              <a:rPr lang="en-US" sz="1600" kern="0" dirty="0" err="1">
                <a:solidFill>
                  <a:schemeClr val="tx1"/>
                </a:solidFill>
                <a:effectLst/>
                <a:ea typeface="Calibri" panose="020F0502020204030204" pitchFamily="34" charset="0"/>
                <a:cs typeface="Times New Roman" panose="02020603050405020304" pitchFamily="18" charset="0"/>
              </a:rPr>
              <a:t>dacht</a:t>
            </a:r>
            <a:r>
              <a:rPr lang="en-US" sz="1600" kern="0" dirty="0">
                <a:solidFill>
                  <a:schemeClr val="tx1"/>
                </a:solidFill>
                <a:effectLst/>
                <a:ea typeface="Calibri" panose="020F0502020204030204" pitchFamily="34" charset="0"/>
                <a:cs typeface="Times New Roman" panose="02020603050405020304" pitchFamily="18" charset="0"/>
              </a:rPr>
              <a:t>' ich </a:t>
            </a:r>
            <a:r>
              <a:rPr lang="en-US" sz="1600" kern="0" dirty="0" err="1">
                <a:solidFill>
                  <a:schemeClr val="tx1"/>
                </a:solidFill>
                <a:effectLst/>
                <a:ea typeface="Calibri" panose="020F0502020204030204" pitchFamily="34" charset="0"/>
                <a:cs typeface="Times New Roman" panose="02020603050405020304" pitchFamily="18" charset="0"/>
              </a:rPr>
              <a:t>nicht</a:t>
            </a:r>
            <a:r>
              <a:rPr lang="en-US" sz="1600" kern="0" dirty="0">
                <a:solidFill>
                  <a:schemeClr val="tx1"/>
                </a:solidFill>
                <a:effectLst/>
                <a:ea typeface="Calibri" panose="020F0502020204030204" pitchFamily="34" charset="0"/>
                <a:cs typeface="Times New Roman" panose="02020603050405020304" pitchFamily="18" charset="0"/>
              </a:rPr>
              <a:t>, es sei </a:t>
            </a:r>
            <a:r>
              <a:rPr lang="en-US" sz="1600" kern="0" dirty="0" err="1">
                <a:solidFill>
                  <a:schemeClr val="tx1"/>
                </a:solidFill>
                <a:effectLst/>
                <a:ea typeface="Calibri" panose="020F0502020204030204" pitchFamily="34" charset="0"/>
                <a:cs typeface="Times New Roman" panose="02020603050405020304" pitchFamily="18" charset="0"/>
              </a:rPr>
              <a:t>dein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Ausgebot</a:t>
            </a:r>
            <a:r>
              <a:rPr lang="en-US" sz="1600" kern="0" dirty="0">
                <a:solidFill>
                  <a:schemeClr val="tx1"/>
                </a:solidFill>
                <a:effectLst/>
                <a:ea typeface="Calibri" panose="020F0502020204030204" pitchFamily="34" charset="0"/>
                <a:cs typeface="Times New Roman" panose="02020603050405020304" pitchFamily="18" charset="0"/>
              </a:rPr>
              <a:t>  so </a:t>
            </a:r>
            <a:r>
              <a:rPr lang="en-US" sz="1600" kern="0" dirty="0" err="1">
                <a:solidFill>
                  <a:schemeClr val="tx1"/>
                </a:solidFill>
                <a:effectLst/>
                <a:ea typeface="Calibri" panose="020F0502020204030204" pitchFamily="34" charset="0"/>
                <a:cs typeface="Times New Roman" panose="02020603050405020304" pitchFamily="18" charset="0"/>
              </a:rPr>
              <a:t>sehr</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viel</a:t>
            </a:r>
            <a:r>
              <a:rPr lang="en-US" sz="1600" kern="0" dirty="0">
                <a:solidFill>
                  <a:schemeClr val="tx1"/>
                </a:solidFill>
                <a:effectLst/>
                <a:ea typeface="Calibri" panose="020F0502020204030204" pitchFamily="34" charset="0"/>
                <a:cs typeface="Times New Roman" panose="02020603050405020304" pitchFamily="18" charset="0"/>
              </a:rPr>
              <a:t>,</a:t>
            </a:r>
            <a:r>
              <a:rPr lang="el-GR" sz="1600" kern="100" dirty="0">
                <a:solidFill>
                  <a:schemeClr val="tx1"/>
                </a:solidFill>
                <a:ea typeface="Calibri" panose="020F0502020204030204" pitchFamily="34" charset="0"/>
                <a:cs typeface="Times New Roman" panose="02020603050405020304" pitchFamily="18" charset="0"/>
              </a:rPr>
              <a:t> </a:t>
            </a:r>
            <a:r>
              <a:rPr lang="en-US" sz="1600" b="1" i="1" kern="0" dirty="0" err="1">
                <a:solidFill>
                  <a:schemeClr val="tx1"/>
                </a:solidFill>
                <a:effectLst/>
                <a:ea typeface="Calibri" panose="020F0502020204030204" pitchFamily="34" charset="0"/>
                <a:cs typeface="Times New Roman" panose="02020603050405020304" pitchFamily="18" charset="0"/>
              </a:rPr>
              <a:t>Daß</a:t>
            </a:r>
            <a:r>
              <a:rPr lang="en-US" sz="1600" b="1" i="1" kern="0" dirty="0">
                <a:solidFill>
                  <a:schemeClr val="tx1"/>
                </a:solidFill>
                <a:effectLst/>
                <a:ea typeface="Calibri" panose="020F0502020204030204" pitchFamily="34" charset="0"/>
                <a:cs typeface="Times New Roman" panose="02020603050405020304" pitchFamily="18" charset="0"/>
              </a:rPr>
              <a:t> </a:t>
            </a:r>
            <a:r>
              <a:rPr lang="en-US" sz="1600" b="1" i="1" kern="0" dirty="0" err="1">
                <a:solidFill>
                  <a:schemeClr val="tx1"/>
                </a:solidFill>
                <a:effectLst/>
                <a:ea typeface="Calibri" panose="020F0502020204030204" pitchFamily="34" charset="0"/>
                <a:cs typeface="Times New Roman" panose="02020603050405020304" pitchFamily="18" charset="0"/>
              </a:rPr>
              <a:t>eins</a:t>
            </a:r>
            <a:r>
              <a:rPr lang="en-US" sz="1600" b="1" i="1" kern="0" dirty="0">
                <a:solidFill>
                  <a:schemeClr val="tx1"/>
                </a:solidFill>
                <a:effectLst/>
                <a:ea typeface="Calibri" panose="020F0502020204030204" pitchFamily="34" charset="0"/>
                <a:cs typeface="Times New Roman" panose="02020603050405020304" pitchFamily="18" charset="0"/>
              </a:rPr>
              <a:t>, das </a:t>
            </a:r>
            <a:r>
              <a:rPr lang="en-US" sz="1600" b="1" i="1" kern="0" dirty="0" err="1">
                <a:solidFill>
                  <a:schemeClr val="tx1"/>
                </a:solidFill>
                <a:effectLst/>
                <a:ea typeface="Calibri" panose="020F0502020204030204" pitchFamily="34" charset="0"/>
                <a:cs typeface="Times New Roman" panose="02020603050405020304" pitchFamily="18" charset="0"/>
              </a:rPr>
              <a:t>sterben</a:t>
            </a:r>
            <a:r>
              <a:rPr lang="en-US" sz="1600" b="1" i="1" kern="0" dirty="0">
                <a:solidFill>
                  <a:schemeClr val="tx1"/>
                </a:solidFill>
                <a:effectLst/>
                <a:ea typeface="Calibri" panose="020F0502020204030204" pitchFamily="34" charset="0"/>
                <a:cs typeface="Times New Roman" panose="02020603050405020304" pitchFamily="18" charset="0"/>
              </a:rPr>
              <a:t> </a:t>
            </a:r>
            <a:r>
              <a:rPr lang="en-US" sz="1600" b="1" i="1" kern="0" dirty="0" err="1">
                <a:solidFill>
                  <a:schemeClr val="tx1"/>
                </a:solidFill>
                <a:effectLst/>
                <a:ea typeface="Calibri" panose="020F0502020204030204" pitchFamily="34" charset="0"/>
                <a:cs typeface="Times New Roman" panose="02020603050405020304" pitchFamily="18" charset="0"/>
              </a:rPr>
              <a:t>muß</a:t>
            </a:r>
            <a:r>
              <a:rPr lang="en-US" sz="1600" i="1" kern="0" dirty="0">
                <a:solidFill>
                  <a:schemeClr val="tx1"/>
                </a:solidFill>
                <a:effectLst/>
                <a:ea typeface="Calibri" panose="020F0502020204030204" pitchFamily="34" charset="0"/>
                <a:cs typeface="Times New Roman" panose="02020603050405020304" pitchFamily="18" charset="0"/>
              </a:rPr>
              <a:t>,</a:t>
            </a:r>
            <a:r>
              <a:rPr lang="en-US" sz="1600" kern="0" dirty="0">
                <a:solidFill>
                  <a:schemeClr val="tx1"/>
                </a:solidFill>
                <a:effectLst/>
                <a:ea typeface="Calibri" panose="020F0502020204030204" pitchFamily="34" charset="0"/>
                <a:cs typeface="Times New Roman" panose="02020603050405020304" pitchFamily="18" charset="0"/>
              </a:rPr>
              <a:t> die </a:t>
            </a:r>
            <a:r>
              <a:rPr lang="en-US" sz="1600" i="1" kern="0" dirty="0" err="1">
                <a:solidFill>
                  <a:schemeClr val="tx1"/>
                </a:solidFill>
                <a:effectLst/>
                <a:ea typeface="Calibri" panose="020F0502020204030204" pitchFamily="34" charset="0"/>
                <a:cs typeface="Times New Roman" panose="02020603050405020304" pitchFamily="18" charset="0"/>
              </a:rPr>
              <a:t>ungeschriebnen</a:t>
            </a:r>
            <a:r>
              <a:rPr lang="en-US" sz="1600" i="1" kern="0" dirty="0">
                <a:solidFill>
                  <a:schemeClr val="tx1"/>
                </a:solidFill>
                <a:effectLst/>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drüber</a:t>
            </a:r>
            <a:r>
              <a:rPr lang="el-GR" sz="1600"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cs typeface="Times New Roman" panose="02020603050405020304" pitchFamily="18" charset="0"/>
              </a:rPr>
              <a:t>Die </a:t>
            </a:r>
            <a:r>
              <a:rPr lang="en-US" sz="1600" kern="0" dirty="0" err="1">
                <a:solidFill>
                  <a:schemeClr val="tx1"/>
                </a:solidFill>
                <a:effectLst/>
                <a:ea typeface="Calibri" panose="020F0502020204030204" pitchFamily="34" charset="0"/>
                <a:cs typeface="Times New Roman" panose="02020603050405020304" pitchFamily="18" charset="0"/>
              </a:rPr>
              <a:t>festen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Sazungen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im</a:t>
            </a:r>
            <a:r>
              <a:rPr lang="en-US" sz="1600" kern="0" dirty="0">
                <a:solidFill>
                  <a:schemeClr val="tx1"/>
                </a:solidFill>
                <a:effectLst/>
                <a:ea typeface="Calibri" panose="020F0502020204030204" pitchFamily="34" charset="0"/>
                <a:cs typeface="Times New Roman" panose="02020603050405020304" pitchFamily="18" charset="0"/>
              </a:rPr>
              <a:t> Himmel </a:t>
            </a:r>
            <a:r>
              <a:rPr lang="en-US" sz="1600" kern="0" dirty="0" err="1">
                <a:solidFill>
                  <a:schemeClr val="tx1"/>
                </a:solidFill>
                <a:effectLst/>
                <a:ea typeface="Calibri" panose="020F0502020204030204" pitchFamily="34" charset="0"/>
                <a:cs typeface="Times New Roman" panose="02020603050405020304" pitchFamily="18" charset="0"/>
              </a:rPr>
              <a:t>brechen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sollte</a:t>
            </a:r>
            <a:r>
              <a:rPr lang="en-US" sz="1600" kern="0" dirty="0">
                <a:solidFill>
                  <a:schemeClr val="tx1"/>
                </a:solidFill>
                <a:effectLst/>
                <a:ea typeface="Calibri" panose="020F0502020204030204" pitchFamily="34" charset="0"/>
                <a:cs typeface="Times New Roman" panose="02020603050405020304" pitchFamily="18" charset="0"/>
              </a:rPr>
              <a:t>.</a:t>
            </a:r>
            <a:r>
              <a:rPr lang="el-GR" sz="1600" kern="100" dirty="0">
                <a:solidFill>
                  <a:schemeClr val="tx1"/>
                </a:solidFill>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Nicht</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heut</a:t>
            </a:r>
            <a:r>
              <a:rPr lang="en-US" sz="1600" kern="0" dirty="0">
                <a:solidFill>
                  <a:schemeClr val="tx1"/>
                </a:solidFill>
                <a:effectLst/>
                <a:ea typeface="Calibri" panose="020F0502020204030204" pitchFamily="34" charset="0"/>
                <a:cs typeface="Times New Roman" panose="02020603050405020304" pitchFamily="18" charset="0"/>
              </a:rPr>
              <a:t>' und </a:t>
            </a:r>
            <a:r>
              <a:rPr lang="en-US" sz="1600" kern="0" dirty="0" err="1">
                <a:solidFill>
                  <a:schemeClr val="tx1"/>
                </a:solidFill>
                <a:effectLst/>
                <a:ea typeface="Calibri" panose="020F0502020204030204" pitchFamily="34" charset="0"/>
                <a:cs typeface="Times New Roman" panose="02020603050405020304" pitchFamily="18" charset="0"/>
              </a:rPr>
              <a:t>gestern</a:t>
            </a:r>
            <a:r>
              <a:rPr lang="en-US" sz="1600" kern="0" dirty="0">
                <a:solidFill>
                  <a:schemeClr val="tx1"/>
                </a:solidFill>
                <a:effectLst/>
                <a:ea typeface="Calibri" panose="020F0502020204030204" pitchFamily="34" charset="0"/>
                <a:cs typeface="Times New Roman" panose="02020603050405020304" pitchFamily="18" charset="0"/>
              </a:rPr>
              <a:t> </a:t>
            </a:r>
            <a:r>
              <a:rPr lang="en-US" sz="1600" kern="0" dirty="0" err="1">
                <a:solidFill>
                  <a:schemeClr val="tx1"/>
                </a:solidFill>
                <a:effectLst/>
                <a:ea typeface="Calibri" panose="020F0502020204030204" pitchFamily="34" charset="0"/>
                <a:cs typeface="Times New Roman" panose="02020603050405020304" pitchFamily="18" charset="0"/>
              </a:rPr>
              <a:t>nur</a:t>
            </a:r>
            <a:r>
              <a:rPr lang="en-US" sz="1600" kern="0" dirty="0">
                <a:solidFill>
                  <a:schemeClr val="tx1"/>
                </a:solidFill>
                <a:effectLst/>
                <a:ea typeface="Calibri" panose="020F0502020204030204" pitchFamily="34" charset="0"/>
                <a:cs typeface="Times New Roman" panose="02020603050405020304" pitchFamily="18" charset="0"/>
              </a:rPr>
              <a:t>, die leben </a:t>
            </a:r>
            <a:r>
              <a:rPr lang="en-US" sz="1600" kern="0" dirty="0" err="1">
                <a:solidFill>
                  <a:schemeClr val="tx1"/>
                </a:solidFill>
                <a:effectLst/>
                <a:ea typeface="Calibri" panose="020F0502020204030204" pitchFamily="34" charset="0"/>
                <a:cs typeface="Times New Roman" panose="02020603050405020304" pitchFamily="18" charset="0"/>
              </a:rPr>
              <a:t>immer</a:t>
            </a:r>
            <a:r>
              <a:rPr lang="en-US" sz="1600" kern="0" dirty="0">
                <a:solidFill>
                  <a:schemeClr val="tx1"/>
                </a:solidFill>
                <a:effectLst/>
                <a:ea typeface="Calibri" panose="020F0502020204030204" pitchFamily="34" charset="0"/>
                <a:cs typeface="Times New Roman" panose="02020603050405020304" pitchFamily="18" charset="0"/>
              </a:rPr>
              <a:t>,</a:t>
            </a:r>
            <a:r>
              <a:rPr lang="el-GR" sz="1600" kern="100" dirty="0">
                <a:solidFill>
                  <a:schemeClr val="tx1"/>
                </a:solidFill>
                <a:ea typeface="Calibri" panose="020F0502020204030204" pitchFamily="34" charset="0"/>
                <a:cs typeface="Times New Roman" panose="02020603050405020304" pitchFamily="18" charset="0"/>
              </a:rPr>
              <a:t> </a:t>
            </a:r>
            <a:r>
              <a:rPr lang="en-US" sz="1600" kern="0" dirty="0">
                <a:solidFill>
                  <a:schemeClr val="tx1"/>
                </a:solidFill>
                <a:effectLst/>
                <a:ea typeface="Calibri" panose="020F0502020204030204" pitchFamily="34" charset="0"/>
              </a:rPr>
              <a:t>Und </a:t>
            </a:r>
            <a:r>
              <a:rPr lang="en-US" sz="1600" kern="0" dirty="0" err="1">
                <a:solidFill>
                  <a:schemeClr val="tx1"/>
                </a:solidFill>
                <a:effectLst/>
                <a:ea typeface="Calibri" panose="020F0502020204030204" pitchFamily="34" charset="0"/>
              </a:rPr>
              <a:t>niemand</a:t>
            </a:r>
            <a:r>
              <a:rPr lang="en-US" sz="1600" kern="0" dirty="0">
                <a:solidFill>
                  <a:schemeClr val="tx1"/>
                </a:solidFill>
                <a:effectLst/>
                <a:ea typeface="Calibri" panose="020F0502020204030204" pitchFamily="34" charset="0"/>
              </a:rPr>
              <a:t> </a:t>
            </a:r>
            <a:r>
              <a:rPr lang="en-US" sz="1600" kern="0" dirty="0" err="1">
                <a:solidFill>
                  <a:schemeClr val="tx1"/>
                </a:solidFill>
                <a:effectLst/>
                <a:ea typeface="Calibri" panose="020F0502020204030204" pitchFamily="34" charset="0"/>
              </a:rPr>
              <a:t>weiß</a:t>
            </a:r>
            <a:r>
              <a:rPr lang="en-US" sz="1600" kern="0" dirty="0">
                <a:solidFill>
                  <a:schemeClr val="tx1"/>
                </a:solidFill>
                <a:effectLst/>
                <a:ea typeface="Calibri" panose="020F0502020204030204" pitchFamily="34" charset="0"/>
              </a:rPr>
              <a:t>, </a:t>
            </a:r>
            <a:r>
              <a:rPr lang="en-US" sz="1600" kern="0" dirty="0" err="1">
                <a:solidFill>
                  <a:schemeClr val="tx1"/>
                </a:solidFill>
                <a:effectLst/>
                <a:ea typeface="Calibri" panose="020F0502020204030204" pitchFamily="34" charset="0"/>
              </a:rPr>
              <a:t>woher</a:t>
            </a:r>
            <a:r>
              <a:rPr lang="en-US" sz="1600" kern="0" dirty="0">
                <a:solidFill>
                  <a:schemeClr val="tx1"/>
                </a:solidFill>
                <a:effectLst/>
                <a:ea typeface="Calibri" panose="020F0502020204030204" pitchFamily="34" charset="0"/>
              </a:rPr>
              <a:t> </a:t>
            </a:r>
            <a:r>
              <a:rPr lang="en-US" sz="1600" kern="0" dirty="0" err="1">
                <a:solidFill>
                  <a:schemeClr val="tx1"/>
                </a:solidFill>
                <a:effectLst/>
                <a:ea typeface="Calibri" panose="020F0502020204030204" pitchFamily="34" charset="0"/>
              </a:rPr>
              <a:t>sie</a:t>
            </a:r>
            <a:r>
              <a:rPr lang="en-US" sz="1600" kern="0" dirty="0">
                <a:solidFill>
                  <a:schemeClr val="tx1"/>
                </a:solidFill>
                <a:effectLst/>
                <a:ea typeface="Calibri" panose="020F0502020204030204" pitchFamily="34" charset="0"/>
              </a:rPr>
              <a:t> </a:t>
            </a:r>
            <a:r>
              <a:rPr lang="en-US" sz="1600" kern="0" dirty="0" err="1">
                <a:solidFill>
                  <a:schemeClr val="tx1"/>
                </a:solidFill>
                <a:effectLst/>
                <a:ea typeface="Calibri" panose="020F0502020204030204" pitchFamily="34" charset="0"/>
              </a:rPr>
              <a:t>sind</a:t>
            </a:r>
            <a:r>
              <a:rPr lang="en-US" sz="1600" kern="0" dirty="0">
                <a:solidFill>
                  <a:schemeClr val="tx1"/>
                </a:solidFill>
                <a:effectLst/>
                <a:ea typeface="Calibri" panose="020F0502020204030204" pitchFamily="34" charset="0"/>
              </a:rPr>
              <a:t> </a:t>
            </a:r>
            <a:r>
              <a:rPr lang="en-US" sz="1600" kern="0" dirty="0" err="1">
                <a:solidFill>
                  <a:schemeClr val="tx1"/>
                </a:solidFill>
                <a:effectLst/>
                <a:ea typeface="Calibri" panose="020F0502020204030204" pitchFamily="34" charset="0"/>
              </a:rPr>
              <a:t>gekommen</a:t>
            </a:r>
            <a:r>
              <a:rPr lang="en-US" sz="1600" kern="0" dirty="0">
                <a:solidFill>
                  <a:schemeClr val="tx1"/>
                </a:solidFill>
                <a:effectLst/>
                <a:ea typeface="Calibri" panose="020F0502020204030204" pitchFamily="34" charset="0"/>
              </a:rPr>
              <a:t>.</a:t>
            </a:r>
            <a:endParaRPr lang="el-GR" sz="1600" dirty="0">
              <a:solidFill>
                <a:schemeClr val="tx1"/>
              </a:solidFill>
            </a:endParaRPr>
          </a:p>
        </p:txBody>
      </p:sp>
      <p:sp>
        <p:nvSpPr>
          <p:cNvPr id="4" name="Θέση περιεχομένου 3">
            <a:extLst>
              <a:ext uri="{FF2B5EF4-FFF2-40B4-BE49-F238E27FC236}">
                <a16:creationId xmlns:a16="http://schemas.microsoft.com/office/drawing/2014/main" id="{807FCDA9-1ED0-FAE3-2486-C78BCBD5D56F}"/>
              </a:ext>
            </a:extLst>
          </p:cNvPr>
          <p:cNvSpPr>
            <a:spLocks noGrp="1"/>
          </p:cNvSpPr>
          <p:nvPr>
            <p:ph sz="half" idx="2"/>
          </p:nvPr>
        </p:nvSpPr>
        <p:spPr>
          <a:xfrm>
            <a:off x="7230358" y="1523999"/>
            <a:ext cx="4681225" cy="5263299"/>
          </a:xfrm>
          <a:solidFill>
            <a:schemeClr val="bg2">
              <a:lumMod val="75000"/>
            </a:schemeClr>
          </a:solidFill>
        </p:spPr>
        <p:txBody>
          <a:bodyPr>
            <a:noAutofit/>
          </a:bodyPr>
          <a:lstStyle/>
          <a:p>
            <a:r>
              <a:rPr lang="el-GR" sz="1400" b="1" dirty="0" err="1">
                <a:solidFill>
                  <a:schemeClr val="tx1"/>
                </a:solidFill>
                <a:effectLst/>
                <a:ea typeface="Calibri" panose="020F0502020204030204" pitchFamily="34" charset="0"/>
              </a:rPr>
              <a:t>ΚΡ</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καὶ</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δῆτ</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ἐτόλμας</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τούσδ</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ὑπερβαίνειν</a:t>
            </a:r>
            <a:r>
              <a:rPr lang="el-GR" sz="1400" dirty="0">
                <a:solidFill>
                  <a:schemeClr val="tx1"/>
                </a:solidFill>
                <a:effectLst/>
                <a:ea typeface="Calibri" panose="020F0502020204030204" pitchFamily="34" charset="0"/>
              </a:rPr>
              <a:t> νόμους;</a:t>
            </a:r>
            <a:br>
              <a:rPr lang="el-GR" sz="1400" dirty="0">
                <a:solidFill>
                  <a:schemeClr val="tx1"/>
                </a:solidFill>
                <a:effectLst/>
                <a:ea typeface="Calibri" panose="020F0502020204030204" pitchFamily="34" charset="0"/>
              </a:rPr>
            </a:br>
            <a:r>
              <a:rPr lang="el-GR" sz="1400" b="1" dirty="0">
                <a:solidFill>
                  <a:schemeClr val="tx1"/>
                </a:solidFill>
                <a:effectLst/>
                <a:ea typeface="Calibri" panose="020F0502020204030204" pitchFamily="34" charset="0"/>
              </a:rPr>
              <a:t>ΑΝ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οὐ</a:t>
            </a:r>
            <a:r>
              <a:rPr lang="el-GR" sz="1400" dirty="0">
                <a:solidFill>
                  <a:schemeClr val="tx1"/>
                </a:solidFill>
                <a:effectLst/>
                <a:ea typeface="Calibri" panose="020F0502020204030204" pitchFamily="34" charset="0"/>
              </a:rPr>
              <a:t> γάρ τί μοι </a:t>
            </a:r>
            <a:r>
              <a:rPr lang="el-GR" sz="1400" dirty="0" err="1">
                <a:solidFill>
                  <a:schemeClr val="tx1"/>
                </a:solidFill>
                <a:effectLst/>
                <a:ea typeface="Calibri" panose="020F0502020204030204" pitchFamily="34" charset="0"/>
              </a:rPr>
              <a:t>Ζεὺς</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ἦν</a:t>
            </a:r>
            <a:r>
              <a:rPr lang="el-GR" sz="1400" dirty="0">
                <a:solidFill>
                  <a:schemeClr val="tx1"/>
                </a:solidFill>
                <a:effectLst/>
                <a:ea typeface="Calibri" panose="020F0502020204030204" pitchFamily="34" charset="0"/>
              </a:rPr>
              <a:t> ὁ </a:t>
            </a:r>
            <a:r>
              <a:rPr lang="el-GR" sz="1400" dirty="0" err="1">
                <a:solidFill>
                  <a:schemeClr val="tx1"/>
                </a:solidFill>
                <a:effectLst/>
                <a:ea typeface="Calibri" panose="020F0502020204030204" pitchFamily="34" charset="0"/>
              </a:rPr>
              <a:t>κηρύξας</a:t>
            </a:r>
            <a:r>
              <a:rPr lang="el-GR" sz="1400" dirty="0">
                <a:solidFill>
                  <a:schemeClr val="tx1"/>
                </a:solidFill>
                <a:effectLst/>
                <a:ea typeface="Calibri" panose="020F0502020204030204" pitchFamily="34" charset="0"/>
              </a:rPr>
              <a:t> τάδε,</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οὐδ</a:t>
            </a:r>
            <a:r>
              <a:rPr lang="el-GR" sz="1400" dirty="0">
                <a:solidFill>
                  <a:schemeClr val="tx1"/>
                </a:solidFill>
                <a:effectLst/>
                <a:ea typeface="Calibri" panose="020F0502020204030204" pitchFamily="34" charset="0"/>
              </a:rPr>
              <a:t>᾽ ἡ </a:t>
            </a:r>
            <a:r>
              <a:rPr lang="el-GR" sz="1400" dirty="0" err="1">
                <a:solidFill>
                  <a:schemeClr val="tx1"/>
                </a:solidFill>
                <a:effectLst/>
                <a:ea typeface="Calibri" panose="020F0502020204030204" pitchFamily="34" charset="0"/>
              </a:rPr>
              <a:t>ξύνοικος</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τῶν</a:t>
            </a:r>
            <a:r>
              <a:rPr lang="el-GR" sz="1400" dirty="0">
                <a:solidFill>
                  <a:schemeClr val="tx1"/>
                </a:solidFill>
                <a:effectLst/>
                <a:ea typeface="Calibri" panose="020F0502020204030204" pitchFamily="34" charset="0"/>
              </a:rPr>
              <a:t> κάτω </a:t>
            </a:r>
            <a:r>
              <a:rPr lang="el-GR" sz="1400" dirty="0" err="1">
                <a:solidFill>
                  <a:schemeClr val="tx1"/>
                </a:solidFill>
                <a:effectLst/>
                <a:ea typeface="Calibri" panose="020F0502020204030204" pitchFamily="34" charset="0"/>
              </a:rPr>
              <a:t>θεῶν</a:t>
            </a:r>
            <a:r>
              <a:rPr lang="el-GR" sz="1400" dirty="0">
                <a:solidFill>
                  <a:schemeClr val="tx1"/>
                </a:solidFill>
                <a:effectLst/>
                <a:ea typeface="Calibri" panose="020F0502020204030204" pitchFamily="34" charset="0"/>
              </a:rPr>
              <a:t> Δίκη</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τοιούσδ</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ἐν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ἀνθρώποισιν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ὥρισεν</a:t>
            </a:r>
            <a:r>
              <a:rPr lang="el-GR" sz="1400" dirty="0">
                <a:solidFill>
                  <a:schemeClr val="tx1"/>
                </a:solidFill>
                <a:effectLst/>
                <a:ea typeface="Calibri" panose="020F0502020204030204" pitchFamily="34" charset="0"/>
              </a:rPr>
              <a:t> νόμους,</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οὐδὲ</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σθένειν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τοσοῦτον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ᾠόμην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τὰ</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σὰ</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κηρύγμαθ</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ὥστ</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ἄγραπτα</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κἀσφαλῆ</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θεῶν</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νόμιμα </a:t>
            </a:r>
            <a:r>
              <a:rPr lang="el-GR" sz="1400" dirty="0" err="1">
                <a:solidFill>
                  <a:schemeClr val="tx1"/>
                </a:solidFill>
                <a:effectLst/>
                <a:ea typeface="Calibri" panose="020F0502020204030204" pitchFamily="34" charset="0"/>
              </a:rPr>
              <a:t>δύνασθαι</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θνητὸν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ὄνθ</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ὑπερδραμεῖν</a:t>
            </a:r>
            <a:r>
              <a:rPr lang="el-GR" sz="1400" dirty="0">
                <a:solidFill>
                  <a:schemeClr val="tx1"/>
                </a:solidFill>
                <a:effectLst/>
                <a:ea typeface="Calibri" panose="020F0502020204030204" pitchFamily="34" charset="0"/>
              </a:rPr>
              <a:t>.</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οὐ</a:t>
            </a:r>
            <a:r>
              <a:rPr lang="el-GR" sz="1400" dirty="0">
                <a:solidFill>
                  <a:schemeClr val="tx1"/>
                </a:solidFill>
                <a:effectLst/>
                <a:ea typeface="Calibri" panose="020F0502020204030204" pitchFamily="34" charset="0"/>
              </a:rPr>
              <a:t> γάρ τι </a:t>
            </a:r>
            <a:r>
              <a:rPr lang="el-GR" sz="1400" dirty="0" err="1">
                <a:solidFill>
                  <a:schemeClr val="tx1"/>
                </a:solidFill>
                <a:effectLst/>
                <a:ea typeface="Calibri" panose="020F0502020204030204" pitchFamily="34" charset="0"/>
              </a:rPr>
              <a:t>νῦν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γε</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κἀχθές</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ἀλλ</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ἀεί</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ποτε</a:t>
            </a:r>
            <a:br>
              <a:rPr lang="el-GR" sz="1400" dirty="0">
                <a:solidFill>
                  <a:schemeClr val="tx1"/>
                </a:solidFill>
                <a:effectLst/>
                <a:ea typeface="Calibri" panose="020F0502020204030204" pitchFamily="34" charset="0"/>
              </a:rPr>
            </a:br>
            <a:r>
              <a:rPr lang="el-GR" sz="1400" dirty="0" err="1">
                <a:solidFill>
                  <a:schemeClr val="tx1"/>
                </a:solidFill>
                <a:effectLst/>
                <a:ea typeface="Calibri" panose="020F0502020204030204" pitchFamily="34" charset="0"/>
              </a:rPr>
              <a:t>ζῇ</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ταῦτα</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κοὐδεὶς</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οἶδεν</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ἐξ</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ὅτου</a:t>
            </a:r>
            <a:r>
              <a:rPr lang="el-GR" sz="1400" dirty="0">
                <a:solidFill>
                  <a:schemeClr val="tx1"/>
                </a:solidFill>
                <a:effectLst/>
                <a:ea typeface="Calibri" panose="020F0502020204030204" pitchFamily="34" charset="0"/>
              </a:rPr>
              <a:t> ᾽</a:t>
            </a:r>
            <a:r>
              <a:rPr lang="el-GR" sz="1400" dirty="0" err="1">
                <a:solidFill>
                  <a:schemeClr val="tx1"/>
                </a:solidFill>
                <a:effectLst/>
                <a:ea typeface="Calibri" panose="020F0502020204030204" pitchFamily="34" charset="0"/>
              </a:rPr>
              <a:t>φάνη</a:t>
            </a:r>
            <a:r>
              <a:rPr lang="el-GR" sz="1400" dirty="0">
                <a:solidFill>
                  <a:schemeClr val="tx1"/>
                </a:solidFill>
                <a:effectLst/>
                <a:ea typeface="Calibri" panose="020F0502020204030204" pitchFamily="34" charset="0"/>
              </a:rPr>
              <a:t>.</a:t>
            </a:r>
          </a:p>
          <a:p>
            <a:endParaRPr lang="el-GR" sz="1400" dirty="0">
              <a:solidFill>
                <a:schemeClr val="tx1"/>
              </a:solidFill>
              <a:effectLst/>
              <a:ea typeface="Calibri" panose="020F0502020204030204" pitchFamily="34" charset="0"/>
            </a:endParaRPr>
          </a:p>
          <a:p>
            <a:r>
              <a:rPr lang="el-GR" sz="1400" b="1" dirty="0" err="1">
                <a:solidFill>
                  <a:schemeClr val="tx1"/>
                </a:solidFill>
                <a:effectLst/>
                <a:ea typeface="Calibri" panose="020F0502020204030204" pitchFamily="34" charset="0"/>
              </a:rPr>
              <a:t>ΚΡΕ</a:t>
            </a:r>
            <a:r>
              <a:rPr lang="el-GR" sz="1400" dirty="0">
                <a:solidFill>
                  <a:schemeClr val="tx1"/>
                </a:solidFill>
                <a:effectLst/>
                <a:ea typeface="Calibri" panose="020F0502020204030204" pitchFamily="34" charset="0"/>
              </a:rPr>
              <a:t>. Και τόλμησες λοιπόν να παραβείς</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αυτό το νόμο; </a:t>
            </a:r>
            <a:r>
              <a:rPr lang="el-GR" sz="1400" b="1" dirty="0">
                <a:solidFill>
                  <a:schemeClr val="tx1"/>
                </a:solidFill>
                <a:effectLst/>
                <a:ea typeface="Calibri" panose="020F0502020204030204" pitchFamily="34" charset="0"/>
              </a:rPr>
              <a:t>ΑΝΤ</a:t>
            </a:r>
            <a:r>
              <a:rPr lang="el-GR" sz="1400" dirty="0">
                <a:solidFill>
                  <a:schemeClr val="tx1"/>
                </a:solidFill>
                <a:effectLst/>
                <a:ea typeface="Calibri" panose="020F0502020204030204" pitchFamily="34" charset="0"/>
              </a:rPr>
              <a:t>. Ναι, γιατί δεν ήταν</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ο Δίας που μου τα ᾽</a:t>
            </a:r>
            <a:r>
              <a:rPr lang="el-GR" sz="1400" dirty="0" err="1">
                <a:solidFill>
                  <a:schemeClr val="tx1"/>
                </a:solidFill>
                <a:effectLst/>
                <a:ea typeface="Calibri" panose="020F0502020204030204" pitchFamily="34" charset="0"/>
              </a:rPr>
              <a:t>χε</a:t>
            </a:r>
            <a:r>
              <a:rPr lang="el-GR" sz="1400" dirty="0">
                <a:solidFill>
                  <a:schemeClr val="tx1"/>
                </a:solidFill>
                <a:effectLst/>
                <a:ea typeface="Calibri" panose="020F0502020204030204" pitchFamily="34" charset="0"/>
              </a:rPr>
              <a:t> αυτά κηρύξει,</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ούτε η </a:t>
            </a:r>
            <a:r>
              <a:rPr lang="el-GR" sz="1400" dirty="0" err="1">
                <a:solidFill>
                  <a:schemeClr val="tx1"/>
                </a:solidFill>
                <a:effectLst/>
                <a:ea typeface="Calibri" panose="020F0502020204030204" pitchFamily="34" charset="0"/>
              </a:rPr>
              <a:t>συγκάτοικη</a:t>
            </a:r>
            <a:r>
              <a:rPr lang="el-GR" sz="1400" dirty="0">
                <a:solidFill>
                  <a:schemeClr val="tx1"/>
                </a:solidFill>
                <a:effectLst/>
                <a:ea typeface="Calibri" panose="020F0502020204030204" pitchFamily="34" charset="0"/>
              </a:rPr>
              <a:t> με τους θεούς</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του Κάτω κόσμου, η Δίκη, αυτούς τους νόμους</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μες στους ανθρώπους όρισαν· και μήτε</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πίστευα τόση δύναμη πώς να ᾽</a:t>
            </a:r>
            <a:r>
              <a:rPr lang="el-GR" sz="1400" dirty="0" err="1">
                <a:solidFill>
                  <a:schemeClr val="tx1"/>
                </a:solidFill>
                <a:effectLst/>
                <a:ea typeface="Calibri" panose="020F0502020204030204" pitchFamily="34" charset="0"/>
              </a:rPr>
              <a:t>χουν</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τα δικά σου κηρύγματα, </a:t>
            </a:r>
            <a:r>
              <a:rPr lang="el-GR" sz="1400" dirty="0" err="1">
                <a:solidFill>
                  <a:schemeClr val="tx1"/>
                </a:solidFill>
                <a:effectLst/>
                <a:ea typeface="Calibri" panose="020F0502020204030204" pitchFamily="34" charset="0"/>
              </a:rPr>
              <a:t>ώστ</a:t>
            </a:r>
            <a:r>
              <a:rPr lang="el-GR" sz="1400" dirty="0">
                <a:solidFill>
                  <a:schemeClr val="tx1"/>
                </a:solidFill>
                <a:effectLst/>
                <a:ea typeface="Calibri" panose="020F0502020204030204" pitchFamily="34" charset="0"/>
              </a:rPr>
              <a:t>᾽ ενώ είσαι</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θνητός να μπορείς των θεών τους νόμους</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τους άγραφτους κι ασάλευτους να βιάζεις·</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γιατί όχι σήμερα και χτες, μα αιώνια</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ζουν αυτοί, και κανείς δεν το γνωρίζει</a:t>
            </a:r>
            <a:br>
              <a:rPr lang="el-GR" sz="1400" dirty="0">
                <a:solidFill>
                  <a:schemeClr val="tx1"/>
                </a:solidFill>
                <a:effectLst/>
                <a:ea typeface="Calibri" panose="020F0502020204030204" pitchFamily="34" charset="0"/>
              </a:rPr>
            </a:br>
            <a:r>
              <a:rPr lang="el-GR" sz="1400" dirty="0">
                <a:solidFill>
                  <a:schemeClr val="tx1"/>
                </a:solidFill>
                <a:effectLst/>
                <a:ea typeface="Calibri" panose="020F0502020204030204" pitchFamily="34" charset="0"/>
              </a:rPr>
              <a:t>από πότε φανήκανε</a:t>
            </a:r>
            <a:endParaRPr lang="el-GR" sz="1400" dirty="0">
              <a:solidFill>
                <a:schemeClr val="tx1"/>
              </a:solidFill>
            </a:endParaRPr>
          </a:p>
        </p:txBody>
      </p:sp>
    </p:spTree>
    <p:extLst>
      <p:ext uri="{BB962C8B-B14F-4D97-AF65-F5344CB8AC3E}">
        <p14:creationId xmlns:p14="http://schemas.microsoft.com/office/powerpoint/2010/main" val="3066260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462EDDE-78C9-5EF0-0308-1EAFC8A519E0}"/>
              </a:ext>
            </a:extLst>
          </p:cNvPr>
          <p:cNvSpPr>
            <a:spLocks noGrp="1"/>
          </p:cNvSpPr>
          <p:nvPr>
            <p:ph type="title"/>
          </p:nvPr>
        </p:nvSpPr>
        <p:spPr/>
        <p:txBody>
          <a:bodyPr/>
          <a:lstStyle/>
          <a:p>
            <a:pPr algn="ctr"/>
            <a:r>
              <a:rPr lang="el-GR" dirty="0"/>
              <a:t>Γ ΕΠΕΙΣΟΔΙΟ</a:t>
            </a:r>
            <a:br>
              <a:rPr lang="el-GR" dirty="0"/>
            </a:br>
            <a:r>
              <a:rPr lang="el-GR" dirty="0"/>
              <a:t>Διάλογος </a:t>
            </a:r>
            <a:r>
              <a:rPr lang="el-GR" dirty="0" err="1"/>
              <a:t>Κρέοντα</a:t>
            </a:r>
            <a:r>
              <a:rPr lang="el-GR" dirty="0"/>
              <a:t> - </a:t>
            </a:r>
            <a:r>
              <a:rPr lang="el-GR" dirty="0" err="1"/>
              <a:t>Αίμονα</a:t>
            </a:r>
            <a:endParaRPr lang="el-GR" dirty="0"/>
          </a:p>
        </p:txBody>
      </p:sp>
      <p:sp>
        <p:nvSpPr>
          <p:cNvPr id="3" name="Θέση περιεχομένου 2">
            <a:extLst>
              <a:ext uri="{FF2B5EF4-FFF2-40B4-BE49-F238E27FC236}">
                <a16:creationId xmlns:a16="http://schemas.microsoft.com/office/drawing/2014/main" id="{E4C140D4-3F85-134D-E287-C1078A7E543F}"/>
              </a:ext>
            </a:extLst>
          </p:cNvPr>
          <p:cNvSpPr>
            <a:spLocks noGrp="1"/>
          </p:cNvSpPr>
          <p:nvPr>
            <p:ph sz="half" idx="1"/>
          </p:nvPr>
        </p:nvSpPr>
        <p:spPr/>
        <p:txBody>
          <a:bodyPr>
            <a:normAutofit/>
          </a:bodyPr>
          <a:lstStyle/>
          <a:p>
            <a:pPr>
              <a:lnSpc>
                <a:spcPct val="150000"/>
              </a:lnSpc>
              <a:spcAft>
                <a:spcPts val="800"/>
              </a:spcAft>
              <a:tabLst>
                <a:tab pos="5437505" algn="l"/>
              </a:tabLst>
            </a:pPr>
            <a:r>
              <a:rPr lang="el-GR" sz="2200" i="1" kern="100" dirty="0" err="1">
                <a:solidFill>
                  <a:schemeClr val="tx1"/>
                </a:solidFill>
                <a:effectLst/>
                <a:ea typeface="Calibri" panose="020F0502020204030204" pitchFamily="34" charset="0"/>
                <a:cs typeface="Times New Roman" panose="02020603050405020304" pitchFamily="18" charset="0"/>
              </a:rPr>
              <a:t>ΚΡ</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ἁμαρτάνω</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γὰρ</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τὰς</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ἐμὰς</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ἀρχὰς</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σέβων</a:t>
            </a:r>
            <a:r>
              <a:rPr lang="el-GR" sz="2200" i="1" kern="100" dirty="0">
                <a:solidFill>
                  <a:schemeClr val="tx1"/>
                </a:solidFill>
                <a:effectLst/>
                <a:ea typeface="Calibri" panose="020F0502020204030204" pitchFamily="34" charset="0"/>
                <a:cs typeface="Times New Roman" panose="02020603050405020304" pitchFamily="18" charset="0"/>
              </a:rPr>
              <a:t>;</a:t>
            </a:r>
            <a:br>
              <a:rPr lang="el-GR" sz="2200" i="1" kern="100" dirty="0">
                <a:solidFill>
                  <a:schemeClr val="tx1"/>
                </a:solidFill>
                <a:effectLst/>
                <a:ea typeface="Calibri" panose="020F0502020204030204" pitchFamily="34" charset="0"/>
                <a:cs typeface="Times New Roman" panose="02020603050405020304" pitchFamily="18" charset="0"/>
              </a:rPr>
            </a:br>
            <a:r>
              <a:rPr lang="el-GR" sz="2200" i="1" kern="100" dirty="0">
                <a:solidFill>
                  <a:schemeClr val="tx1"/>
                </a:solidFill>
                <a:effectLst/>
                <a:ea typeface="Calibri" panose="020F0502020204030204" pitchFamily="34" charset="0"/>
                <a:cs typeface="Times New Roman" panose="02020603050405020304" pitchFamily="18" charset="0"/>
              </a:rPr>
              <a:t>ΑΙ. </a:t>
            </a:r>
            <a:r>
              <a:rPr lang="el-GR" sz="2200" i="1" kern="100" dirty="0" err="1">
                <a:solidFill>
                  <a:schemeClr val="tx1"/>
                </a:solidFill>
                <a:effectLst/>
                <a:ea typeface="Calibri" panose="020F0502020204030204" pitchFamily="34" charset="0"/>
                <a:cs typeface="Times New Roman" panose="02020603050405020304" pitchFamily="18" charset="0"/>
              </a:rPr>
              <a:t>οὐ</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γὰρ</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σέβεις</a:t>
            </a:r>
            <a:r>
              <a:rPr lang="el-GR" sz="2200" i="1" kern="100" dirty="0">
                <a:solidFill>
                  <a:schemeClr val="tx1"/>
                </a:solidFill>
                <a:effectLst/>
                <a:ea typeface="Calibri" panose="020F0502020204030204" pitchFamily="34" charset="0"/>
                <a:cs typeface="Times New Roman" panose="02020603050405020304" pitchFamily="18" charset="0"/>
              </a:rPr>
              <a:t>, τιμάς </a:t>
            </a:r>
            <a:r>
              <a:rPr lang="el-GR" sz="2200" i="1" kern="100" dirty="0" err="1">
                <a:solidFill>
                  <a:schemeClr val="tx1"/>
                </a:solidFill>
                <a:effectLst/>
                <a:ea typeface="Calibri" panose="020F0502020204030204" pitchFamily="34" charset="0"/>
                <a:cs typeface="Times New Roman" panose="02020603050405020304" pitchFamily="18" charset="0"/>
              </a:rPr>
              <a:t>γε</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τὰς</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θεῶν</a:t>
            </a:r>
            <a:r>
              <a:rPr lang="el-GR" sz="2200" i="1" kern="100" dirty="0">
                <a:solidFill>
                  <a:schemeClr val="tx1"/>
                </a:solidFill>
                <a:effectLst/>
                <a:ea typeface="Calibri" panose="020F0502020204030204" pitchFamily="34" charset="0"/>
                <a:cs typeface="Times New Roman" panose="02020603050405020304" pitchFamily="18" charset="0"/>
              </a:rPr>
              <a:t> </a:t>
            </a:r>
            <a:r>
              <a:rPr lang="el-GR" sz="2200" i="1" kern="100" dirty="0" err="1">
                <a:solidFill>
                  <a:schemeClr val="tx1"/>
                </a:solidFill>
                <a:effectLst/>
                <a:ea typeface="Calibri" panose="020F0502020204030204" pitchFamily="34" charset="0"/>
                <a:cs typeface="Times New Roman" panose="02020603050405020304" pitchFamily="18" charset="0"/>
              </a:rPr>
              <a:t>πατῶν</a:t>
            </a:r>
            <a:r>
              <a:rPr lang="el-GR" sz="2200" i="1" kern="100" dirty="0">
                <a:solidFill>
                  <a:schemeClr val="tx1"/>
                </a:solidFill>
                <a:effectLst/>
                <a:ea typeface="Calibri" panose="020F0502020204030204" pitchFamily="34" charset="0"/>
                <a:cs typeface="Times New Roman" panose="02020603050405020304" pitchFamily="18" charset="0"/>
              </a:rPr>
              <a:t>.</a:t>
            </a:r>
            <a:endParaRPr lang="el-GR" sz="2200" kern="100" dirty="0">
              <a:solidFill>
                <a:schemeClr val="tx1"/>
              </a:solidFill>
              <a:effectLst/>
              <a:ea typeface="Calibri" panose="020F0502020204030204" pitchFamily="34" charset="0"/>
              <a:cs typeface="Times New Roman" panose="02020603050405020304" pitchFamily="18" charset="0"/>
            </a:endParaRPr>
          </a:p>
          <a:p>
            <a:r>
              <a:rPr lang="el-GR" sz="2200" i="1" dirty="0">
                <a:solidFill>
                  <a:schemeClr val="tx1"/>
                </a:solidFill>
                <a:effectLst/>
                <a:ea typeface="Calibri" panose="020F0502020204030204" pitchFamily="34" charset="0"/>
              </a:rPr>
              <a:t>(</a:t>
            </a:r>
            <a:r>
              <a:rPr lang="el-GR" sz="2200" dirty="0" err="1">
                <a:solidFill>
                  <a:schemeClr val="tx1"/>
                </a:solidFill>
                <a:effectLst/>
                <a:ea typeface="Calibri" panose="020F0502020204030204" pitchFamily="34" charset="0"/>
              </a:rPr>
              <a:t>ΚΡΕ</a:t>
            </a:r>
            <a:r>
              <a:rPr lang="el-GR" sz="2200" dirty="0">
                <a:solidFill>
                  <a:schemeClr val="tx1"/>
                </a:solidFill>
                <a:effectLst/>
                <a:ea typeface="Calibri" panose="020F0502020204030204" pitchFamily="34" charset="0"/>
              </a:rPr>
              <a:t>. Δεν έχω δίκιο, όταν υπερασπίζω</a:t>
            </a:r>
            <a:r>
              <a:rPr lang="el-GR" sz="2200" dirty="0">
                <a:solidFill>
                  <a:schemeClr val="tx1"/>
                </a:solidFill>
                <a:effectLst/>
                <a:ea typeface="Calibri" panose="020F0502020204030204" pitchFamily="34" charset="0"/>
                <a:cs typeface="Times New Roman" panose="02020603050405020304" pitchFamily="18" charset="0"/>
              </a:rPr>
              <a:t> </a:t>
            </a:r>
            <a:r>
              <a:rPr lang="el-GR" sz="2200" dirty="0">
                <a:solidFill>
                  <a:schemeClr val="tx1"/>
                </a:solidFill>
                <a:effectLst/>
                <a:ea typeface="Calibri" panose="020F0502020204030204" pitchFamily="34" charset="0"/>
              </a:rPr>
              <a:t>το αξίωμά μου; </a:t>
            </a:r>
            <a:r>
              <a:rPr lang="el-GR" sz="2200" dirty="0" err="1">
                <a:solidFill>
                  <a:schemeClr val="tx1"/>
                </a:solidFill>
                <a:effectLst/>
                <a:ea typeface="Calibri" panose="020F0502020204030204" pitchFamily="34" charset="0"/>
              </a:rPr>
              <a:t>ΑΙΜ</a:t>
            </a:r>
            <a:r>
              <a:rPr lang="el-GR" sz="2200" dirty="0">
                <a:solidFill>
                  <a:schemeClr val="tx1"/>
                </a:solidFill>
                <a:effectLst/>
                <a:ea typeface="Calibri" panose="020F0502020204030204" pitchFamily="34" charset="0"/>
              </a:rPr>
              <a:t>. Δεν το υπερασπίζεις,</a:t>
            </a:r>
            <a:br>
              <a:rPr lang="el-GR" sz="2200" dirty="0">
                <a:solidFill>
                  <a:schemeClr val="tx1"/>
                </a:solidFill>
                <a:effectLst/>
                <a:ea typeface="Calibri" panose="020F0502020204030204" pitchFamily="34" charset="0"/>
              </a:rPr>
            </a:br>
            <a:r>
              <a:rPr lang="el-GR" sz="2200" dirty="0">
                <a:solidFill>
                  <a:schemeClr val="tx1"/>
                </a:solidFill>
                <a:effectLst/>
                <a:ea typeface="Calibri" panose="020F0502020204030204" pitchFamily="34" charset="0"/>
              </a:rPr>
              <a:t>όταν καταπατάς των θεών τους νόμους</a:t>
            </a:r>
            <a:r>
              <a:rPr lang="el-GR" sz="1600" dirty="0">
                <a:solidFill>
                  <a:schemeClr val="tx1"/>
                </a:solidFill>
                <a:effectLst/>
                <a:ea typeface="Calibri" panose="020F0502020204030204" pitchFamily="34" charset="0"/>
              </a:rPr>
              <a:t>)</a:t>
            </a:r>
            <a:endParaRPr lang="el-GR" sz="1600" dirty="0">
              <a:solidFill>
                <a:schemeClr val="tx1"/>
              </a:solidFill>
            </a:endParaRPr>
          </a:p>
        </p:txBody>
      </p:sp>
      <p:sp>
        <p:nvSpPr>
          <p:cNvPr id="4" name="Θέση περιεχομένου 3">
            <a:extLst>
              <a:ext uri="{FF2B5EF4-FFF2-40B4-BE49-F238E27FC236}">
                <a16:creationId xmlns:a16="http://schemas.microsoft.com/office/drawing/2014/main" id="{6F2AF03E-A3F0-50F7-2D2E-37915135013E}"/>
              </a:ext>
            </a:extLst>
          </p:cNvPr>
          <p:cNvSpPr>
            <a:spLocks noGrp="1"/>
          </p:cNvSpPr>
          <p:nvPr>
            <p:ph sz="half" idx="2"/>
          </p:nvPr>
        </p:nvSpPr>
        <p:spPr/>
        <p:txBody>
          <a:bodyPr>
            <a:normAutofit/>
          </a:bodyPr>
          <a:lstStyle/>
          <a:p>
            <a:endParaRPr lang="el-GR" dirty="0"/>
          </a:p>
        </p:txBody>
      </p:sp>
      <p:pic>
        <p:nvPicPr>
          <p:cNvPr id="6" name="Εικόνα 5">
            <a:extLst>
              <a:ext uri="{FF2B5EF4-FFF2-40B4-BE49-F238E27FC236}">
                <a16:creationId xmlns:a16="http://schemas.microsoft.com/office/drawing/2014/main" id="{6E7C96B1-4C26-7B7A-8E8A-43963CC2C7DB}"/>
              </a:ext>
            </a:extLst>
          </p:cNvPr>
          <p:cNvPicPr>
            <a:picLocks noChangeAspect="1"/>
          </p:cNvPicPr>
          <p:nvPr/>
        </p:nvPicPr>
        <p:blipFill>
          <a:blip r:embed="rId2"/>
          <a:stretch>
            <a:fillRect/>
          </a:stretch>
        </p:blipFill>
        <p:spPr>
          <a:xfrm>
            <a:off x="7094483" y="1524000"/>
            <a:ext cx="4087008" cy="4770119"/>
          </a:xfrm>
          <a:prstGeom prst="rect">
            <a:avLst/>
          </a:prstGeom>
        </p:spPr>
      </p:pic>
    </p:spTree>
    <p:extLst>
      <p:ext uri="{BB962C8B-B14F-4D97-AF65-F5344CB8AC3E}">
        <p14:creationId xmlns:p14="http://schemas.microsoft.com/office/powerpoint/2010/main" val="226480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29BECC6-9BC5-D803-817F-62ED9BF0C724}"/>
              </a:ext>
            </a:extLst>
          </p:cNvPr>
          <p:cNvSpPr>
            <a:spLocks noGrp="1"/>
          </p:cNvSpPr>
          <p:nvPr>
            <p:ph type="title"/>
          </p:nvPr>
        </p:nvSpPr>
        <p:spPr/>
        <p:txBody>
          <a:bodyPr/>
          <a:lstStyle/>
          <a:p>
            <a:pPr algn="ctr"/>
            <a:r>
              <a:rPr lang="el-GR" dirty="0"/>
              <a:t>ΚΟΜΜΟΣ</a:t>
            </a:r>
          </a:p>
        </p:txBody>
      </p:sp>
      <p:sp>
        <p:nvSpPr>
          <p:cNvPr id="3" name="Θέση περιεχομένου 2">
            <a:extLst>
              <a:ext uri="{FF2B5EF4-FFF2-40B4-BE49-F238E27FC236}">
                <a16:creationId xmlns:a16="http://schemas.microsoft.com/office/drawing/2014/main" id="{49A3F553-917F-A607-8ED7-61FA80E38BCF}"/>
              </a:ext>
            </a:extLst>
          </p:cNvPr>
          <p:cNvSpPr>
            <a:spLocks noGrp="1"/>
          </p:cNvSpPr>
          <p:nvPr>
            <p:ph sz="half" idx="1"/>
          </p:nvPr>
        </p:nvSpPr>
        <p:spPr/>
        <p:txBody>
          <a:bodyPr>
            <a:normAutofit fontScale="77500" lnSpcReduction="20000"/>
          </a:bodyPr>
          <a:lstStyle/>
          <a:p>
            <a:pPr marL="173736" indent="0" algn="just">
              <a:lnSpc>
                <a:spcPct val="150000"/>
              </a:lnSpc>
              <a:spcAft>
                <a:spcPts val="800"/>
              </a:spcAft>
              <a:buNone/>
            </a:pP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περιεχομένου 3">
            <a:extLst>
              <a:ext uri="{FF2B5EF4-FFF2-40B4-BE49-F238E27FC236}">
                <a16:creationId xmlns:a16="http://schemas.microsoft.com/office/drawing/2014/main" id="{8D8DF20A-F636-69A5-DFEF-B00214FF8C5D}"/>
              </a:ext>
            </a:extLst>
          </p:cNvPr>
          <p:cNvSpPr>
            <a:spLocks noGrp="1"/>
          </p:cNvSpPr>
          <p:nvPr>
            <p:ph sz="half" idx="2"/>
          </p:nvPr>
        </p:nvSpPr>
        <p:spPr>
          <a:solidFill>
            <a:schemeClr val="bg2">
              <a:lumMod val="75000"/>
            </a:schemeClr>
          </a:solidFill>
        </p:spPr>
        <p:txBody>
          <a:bodyPr>
            <a:normAutofit fontScale="77500" lnSpcReduction="20000"/>
          </a:bodyPr>
          <a:lstStyle/>
          <a:p>
            <a:r>
              <a:rPr lang="el-GR" sz="1900" i="1" kern="100" dirty="0">
                <a:solidFill>
                  <a:schemeClr val="tx1"/>
                </a:solidFill>
                <a:effectLst/>
                <a:ea typeface="Calibri" panose="020F0502020204030204" pitchFamily="34" charset="0"/>
                <a:cs typeface="Times New Roman" panose="02020603050405020304" pitchFamily="18" charset="0"/>
              </a:rPr>
              <a:t>Τώρα κι εγώ τις αρχές μου προδίνω</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ετούτα βλέποντας κι ούτε δύναμαι</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τις πηγές των δακρύων να φράξω,</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σα θωρώ την Αντιγόνη να πορεύεται</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στων ανθρώπων το κοινό κοιμητήρι.</a:t>
            </a:r>
            <a:br>
              <a:rPr lang="el-GR" sz="1900" i="1" kern="100" dirty="0">
                <a:solidFill>
                  <a:schemeClr val="tx1"/>
                </a:solidFill>
                <a:effectLst/>
                <a:ea typeface="Calibri" panose="020F0502020204030204" pitchFamily="34" charset="0"/>
                <a:cs typeface="Times New Roman" panose="02020603050405020304" pitchFamily="18" charset="0"/>
              </a:rPr>
            </a:br>
            <a:br>
              <a:rPr lang="el-GR" sz="1900" i="1" kern="100" dirty="0">
                <a:solidFill>
                  <a:schemeClr val="tx1"/>
                </a:solidFill>
                <a:effectLst/>
                <a:ea typeface="Calibri" panose="020F0502020204030204" pitchFamily="34" charset="0"/>
                <a:cs typeface="Times New Roman" panose="02020603050405020304" pitchFamily="18" charset="0"/>
              </a:rPr>
            </a:br>
            <a:r>
              <a:rPr lang="el-GR" sz="1900" b="1" i="1" kern="100" dirty="0">
                <a:solidFill>
                  <a:schemeClr val="tx1"/>
                </a:solidFill>
                <a:effectLst/>
                <a:ea typeface="Calibri" panose="020F0502020204030204" pitchFamily="34" charset="0"/>
                <a:cs typeface="Times New Roman" panose="02020603050405020304" pitchFamily="18" charset="0"/>
              </a:rPr>
              <a:t>ΑΝ</a:t>
            </a:r>
            <a:r>
              <a:rPr lang="el-GR" sz="1900" i="1" kern="100" dirty="0">
                <a:solidFill>
                  <a:schemeClr val="tx1"/>
                </a:solidFill>
                <a:effectLst/>
                <a:ea typeface="Calibri" panose="020F0502020204030204" pitchFamily="34" charset="0"/>
                <a:cs typeface="Times New Roman" panose="02020603050405020304" pitchFamily="18" charset="0"/>
              </a:rPr>
              <a:t>. Ω πολίτες της πατρικής μου χώρας,</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ιδού πορεύομαι τη στράτα τη στερνή,</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το φέγγος το στερνό του ήλιου βλέπω,</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κι άλλη φορά ποτέ· ο Άδης,</a:t>
            </a:r>
            <a:endParaRPr lang="el-GR" sz="1900" kern="100" dirty="0">
              <a:solidFill>
                <a:schemeClr val="tx1"/>
              </a:solidFill>
              <a:effectLst/>
              <a:ea typeface="Calibri" panose="020F0502020204030204" pitchFamily="34" charset="0"/>
              <a:cs typeface="Times New Roman" panose="02020603050405020304" pitchFamily="18" charset="0"/>
            </a:endParaRPr>
          </a:p>
          <a:p>
            <a:pPr marL="457200">
              <a:lnSpc>
                <a:spcPct val="150000"/>
              </a:lnSpc>
              <a:spcAft>
                <a:spcPts val="800"/>
              </a:spcAft>
            </a:pPr>
            <a:r>
              <a:rPr lang="el-GR" sz="1900" i="1" kern="100" dirty="0">
                <a:solidFill>
                  <a:schemeClr val="tx1"/>
                </a:solidFill>
                <a:effectLst/>
                <a:ea typeface="Calibri" panose="020F0502020204030204" pitchFamily="34" charset="0"/>
                <a:cs typeface="Times New Roman" panose="02020603050405020304" pitchFamily="18" charset="0"/>
              </a:rPr>
              <a:t>ο ύπνος του παντός,</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στου Χάρου ζωντανή</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με πάει τ' ακρογιάλι.</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Νυφούλα δε στολίστηκα</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κι ούτε ποτέ νυφιάτικο τραγούδησαν</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στη θύρα μου τραγούδι·</a:t>
            </a:r>
            <a:br>
              <a:rPr lang="el-GR" sz="1900" i="1" kern="100" dirty="0">
                <a:solidFill>
                  <a:schemeClr val="tx1"/>
                </a:solidFill>
                <a:effectLst/>
                <a:ea typeface="Calibri" panose="020F0502020204030204" pitchFamily="34" charset="0"/>
                <a:cs typeface="Times New Roman" panose="02020603050405020304" pitchFamily="18" charset="0"/>
              </a:rPr>
            </a:br>
            <a:r>
              <a:rPr lang="el-GR" sz="1900" i="1" kern="100" dirty="0">
                <a:solidFill>
                  <a:schemeClr val="tx1"/>
                </a:solidFill>
                <a:effectLst/>
                <a:ea typeface="Calibri" panose="020F0502020204030204" pitchFamily="34" charset="0"/>
                <a:cs typeface="Times New Roman" panose="02020603050405020304" pitchFamily="18" charset="0"/>
              </a:rPr>
              <a:t>νύφη στον Χάρο δίπλα θα σταθώ</a:t>
            </a:r>
            <a:r>
              <a:rPr lang="el-GR" sz="1800" i="1" kern="100" dirty="0">
                <a:solidFill>
                  <a:schemeClr val="tx1"/>
                </a:solidFill>
                <a:effectLst/>
                <a:ea typeface="Calibri" panose="020F0502020204030204" pitchFamily="34" charset="0"/>
                <a:cs typeface="Times New Roman" panose="02020603050405020304" pitchFamily="18" charset="0"/>
              </a:rPr>
              <a:t>.</a:t>
            </a:r>
            <a:endParaRPr lang="el-GR" sz="1800" kern="100" dirty="0">
              <a:solidFill>
                <a:schemeClr val="tx1"/>
              </a:solidFill>
              <a:effectLst/>
              <a:ea typeface="Calibri" panose="020F0502020204030204" pitchFamily="34" charset="0"/>
              <a:cs typeface="Times New Roman" panose="02020603050405020304" pitchFamily="18" charset="0"/>
            </a:endParaRPr>
          </a:p>
          <a:p>
            <a:pPr marL="82296" indent="0">
              <a:buNone/>
            </a:pPr>
            <a:r>
              <a:rPr lang="el-GR" sz="1800" i="1" dirty="0">
                <a:solidFill>
                  <a:schemeClr val="tx1"/>
                </a:solidFill>
                <a:effectLst/>
                <a:latin typeface="Times New Roman" panose="02020603050405020304" pitchFamily="18" charset="0"/>
                <a:ea typeface="Calibri" panose="020F0502020204030204" pitchFamily="34" charset="0"/>
              </a:rPr>
              <a:t>           ………………………………………</a:t>
            </a:r>
            <a:endParaRPr lang="el-GR" dirty="0">
              <a:solidFill>
                <a:schemeClr val="tx1"/>
              </a:solidFill>
            </a:endParaRPr>
          </a:p>
        </p:txBody>
      </p:sp>
      <p:pic>
        <p:nvPicPr>
          <p:cNvPr id="6" name="Εικόνα 5">
            <a:extLst>
              <a:ext uri="{FF2B5EF4-FFF2-40B4-BE49-F238E27FC236}">
                <a16:creationId xmlns:a16="http://schemas.microsoft.com/office/drawing/2014/main" id="{65C04352-9441-CE6F-114F-F68121266F19}"/>
              </a:ext>
            </a:extLst>
          </p:cNvPr>
          <p:cNvPicPr>
            <a:picLocks noChangeAspect="1"/>
          </p:cNvPicPr>
          <p:nvPr/>
        </p:nvPicPr>
        <p:blipFill>
          <a:blip r:embed="rId2"/>
          <a:stretch>
            <a:fillRect/>
          </a:stretch>
        </p:blipFill>
        <p:spPr>
          <a:xfrm>
            <a:off x="1763797" y="1508760"/>
            <a:ext cx="5177494" cy="4693920"/>
          </a:xfrm>
          <a:prstGeom prst="rect">
            <a:avLst/>
          </a:prstGeom>
        </p:spPr>
      </p:pic>
    </p:spTree>
    <p:extLst>
      <p:ext uri="{BB962C8B-B14F-4D97-AF65-F5344CB8AC3E}">
        <p14:creationId xmlns:p14="http://schemas.microsoft.com/office/powerpoint/2010/main" val="1881001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Τίτλος 12"/>
          <p:cNvSpPr>
            <a:spLocks noGrp="1"/>
          </p:cNvSpPr>
          <p:nvPr>
            <p:ph type="title"/>
          </p:nvPr>
        </p:nvSpPr>
        <p:spPr/>
        <p:txBody>
          <a:bodyPr rtlCol="0">
            <a:normAutofit/>
          </a:bodyPr>
          <a:lstStyle/>
          <a:p>
            <a:pPr algn="ctr" rtl="0"/>
            <a:r>
              <a:rPr lang="el-GR" dirty="0"/>
              <a:t>ΠΡΟΣΕΓΓΙΣΕΙΣ ΣΤΗΝ ΑΝΤΙΓΟΝΗ</a:t>
            </a:r>
          </a:p>
        </p:txBody>
      </p:sp>
      <p:sp>
        <p:nvSpPr>
          <p:cNvPr id="14" name="Θέση περιεχομένου 13"/>
          <p:cNvSpPr>
            <a:spLocks noGrp="1"/>
          </p:cNvSpPr>
          <p:nvPr>
            <p:ph idx="1"/>
          </p:nvPr>
        </p:nvSpPr>
        <p:spPr>
          <a:xfrm>
            <a:off x="1914144" y="1447800"/>
            <a:ext cx="6202334" cy="4800600"/>
          </a:xfrm>
        </p:spPr>
        <p:txBody>
          <a:bodyPr rtlCol="0">
            <a:normAutofit fontScale="77500" lnSpcReduction="20000"/>
          </a:bodyPr>
          <a:lstStyle/>
          <a:p>
            <a:pPr lvl="0" rtl="0"/>
            <a:r>
              <a:rPr lang="el-GR" sz="3600" kern="0" dirty="0">
                <a:solidFill>
                  <a:schemeClr val="tx1"/>
                </a:solidFill>
                <a:effectLst/>
                <a:ea typeface="Times New Roman" panose="02020603050405020304" pitchFamily="18" charset="0"/>
              </a:rPr>
              <a:t>Μεταφράστηκε </a:t>
            </a:r>
            <a:r>
              <a:rPr lang="el-GR" sz="3600" kern="0" dirty="0" err="1">
                <a:solidFill>
                  <a:schemeClr val="tx1"/>
                </a:solidFill>
                <a:effectLst/>
                <a:ea typeface="Times New Roman" panose="02020603050405020304" pitchFamily="18" charset="0"/>
              </a:rPr>
              <a:t>τον16ο</a:t>
            </a:r>
            <a:r>
              <a:rPr lang="el-GR" sz="3600" kern="0" dirty="0">
                <a:solidFill>
                  <a:schemeClr val="tx1"/>
                </a:solidFill>
                <a:effectLst/>
                <a:ea typeface="Times New Roman" panose="02020603050405020304" pitchFamily="18" charset="0"/>
              </a:rPr>
              <a:t> αιώνα</a:t>
            </a:r>
            <a:endParaRPr lang="el-GR" sz="3600" dirty="0">
              <a:solidFill>
                <a:schemeClr val="tx1"/>
              </a:solidFill>
            </a:endParaRPr>
          </a:p>
          <a:p>
            <a:pPr lvl="1" rtl="0"/>
            <a:r>
              <a:rPr lang="el-GR" sz="3200" kern="0" dirty="0">
                <a:solidFill>
                  <a:schemeClr val="tx1"/>
                </a:solidFill>
                <a:effectLst/>
                <a:ea typeface="Times New Roman" panose="02020603050405020304" pitchFamily="18" charset="0"/>
              </a:rPr>
              <a:t>Από το 1800 πολλοί ερμήνευσαν το έργο αυτό και έδωσαν τη δική τους εκδοχή σεβόμενοι περισσότερο ή λιγότερο το πρωτότυπο.</a:t>
            </a:r>
            <a:endParaRPr lang="el-GR" sz="3200" dirty="0">
              <a:solidFill>
                <a:schemeClr val="tx1"/>
              </a:solidFill>
            </a:endParaRPr>
          </a:p>
          <a:p>
            <a:pPr lvl="2" rtl="0"/>
            <a:r>
              <a:rPr lang="el-GR" sz="2800" dirty="0">
                <a:solidFill>
                  <a:schemeClr val="tx1"/>
                </a:solidFill>
                <a:effectLst/>
                <a:ea typeface="Calibri" panose="020F0502020204030204" pitchFamily="34" charset="0"/>
              </a:rPr>
              <a:t>Κατά τον </a:t>
            </a:r>
            <a:r>
              <a:rPr lang="el-GR" sz="2800" dirty="0" err="1">
                <a:solidFill>
                  <a:schemeClr val="tx1"/>
                </a:solidFill>
                <a:effectLst/>
                <a:ea typeface="Calibri" panose="020F0502020204030204" pitchFamily="34" charset="0"/>
              </a:rPr>
              <a:t>Σέλλινγκ</a:t>
            </a:r>
            <a:r>
              <a:rPr lang="el-GR" sz="2800" dirty="0">
                <a:solidFill>
                  <a:schemeClr val="tx1"/>
                </a:solidFill>
                <a:effectLst/>
                <a:ea typeface="Calibri" panose="020F0502020204030204" pitchFamily="34" charset="0"/>
              </a:rPr>
              <a:t> το έργο του Σοφοκλή: «το πραγματικό αποκορύφωμα της δραματικής τέχνης».</a:t>
            </a:r>
            <a:r>
              <a:rPr lang="el-GR" sz="2800" kern="0" dirty="0">
                <a:solidFill>
                  <a:schemeClr val="tx1"/>
                </a:solidFill>
                <a:effectLst/>
                <a:ea typeface="Times New Roman" panose="02020603050405020304" pitchFamily="18" charset="0"/>
              </a:rPr>
              <a:t> </a:t>
            </a:r>
            <a:endParaRPr lang="el-GR" sz="2800" dirty="0">
              <a:solidFill>
                <a:schemeClr val="tx1"/>
              </a:solidFill>
            </a:endParaRPr>
          </a:p>
          <a:p>
            <a:pPr lvl="3" rtl="0"/>
            <a:r>
              <a:rPr lang="el-GR" sz="2400" kern="0" dirty="0">
                <a:solidFill>
                  <a:schemeClr val="tx1"/>
                </a:solidFill>
                <a:effectLst/>
                <a:ea typeface="Times New Roman" panose="02020603050405020304" pitchFamily="18" charset="0"/>
              </a:rPr>
              <a:t>Η μετάφραση του </a:t>
            </a:r>
            <a:r>
              <a:rPr lang="el-GR" sz="2400" i="1" kern="0" dirty="0" err="1">
                <a:solidFill>
                  <a:schemeClr val="tx1"/>
                </a:solidFill>
                <a:effectLst/>
                <a:ea typeface="Times New Roman" panose="02020603050405020304" pitchFamily="18" charset="0"/>
              </a:rPr>
              <a:t>Hölderlin</a:t>
            </a:r>
            <a:r>
              <a:rPr lang="el-GR" sz="2400" kern="0" dirty="0">
                <a:solidFill>
                  <a:schemeClr val="tx1"/>
                </a:solidFill>
                <a:effectLst/>
                <a:ea typeface="Times New Roman" panose="02020603050405020304" pitchFamily="18" charset="0"/>
              </a:rPr>
              <a:t> αποτελεί ένα από τα αριστουργήματα της μοντέρνας φιλολογίας</a:t>
            </a:r>
            <a:endParaRPr lang="el-GR" sz="2400" dirty="0">
              <a:solidFill>
                <a:schemeClr val="tx1"/>
              </a:solidFill>
            </a:endParaRPr>
          </a:p>
          <a:p>
            <a:pPr lvl="4" rtl="0"/>
            <a:r>
              <a:rPr lang="el-GR" dirty="0">
                <a:solidFill>
                  <a:schemeClr val="tx1"/>
                </a:solidFill>
                <a:effectLst/>
                <a:ea typeface="Calibri" panose="020F0502020204030204" pitchFamily="34" charset="0"/>
              </a:rPr>
              <a:t>το 1948 ο </a:t>
            </a:r>
            <a:r>
              <a:rPr lang="el-GR" dirty="0" err="1">
                <a:solidFill>
                  <a:schemeClr val="tx1"/>
                </a:solidFill>
                <a:effectLst/>
                <a:ea typeface="Calibri" panose="020F0502020204030204" pitchFamily="34" charset="0"/>
              </a:rPr>
              <a:t>Μπρεχτ</a:t>
            </a:r>
            <a:r>
              <a:rPr lang="el-GR" dirty="0">
                <a:solidFill>
                  <a:schemeClr val="tx1"/>
                </a:solidFill>
                <a:effectLst/>
                <a:ea typeface="Calibri" panose="020F0502020204030204" pitchFamily="34" charset="0"/>
              </a:rPr>
              <a:t> ανέβασε την παράσταση </a:t>
            </a:r>
            <a:r>
              <a:rPr lang="el-GR" i="1" dirty="0" err="1">
                <a:solidFill>
                  <a:schemeClr val="tx1"/>
                </a:solidFill>
                <a:effectLst/>
                <a:ea typeface="Calibri" panose="020F0502020204030204" pitchFamily="34" charset="0"/>
              </a:rPr>
              <a:t>Antigone</a:t>
            </a:r>
            <a:r>
              <a:rPr lang="el-GR" dirty="0">
                <a:solidFill>
                  <a:schemeClr val="tx1"/>
                </a:solidFill>
                <a:effectLst/>
                <a:ea typeface="Calibri" panose="020F0502020204030204" pitchFamily="34" charset="0"/>
              </a:rPr>
              <a:t> χρησιμοποιώντας το κείμενο του Χέλντερλιν</a:t>
            </a:r>
            <a:endParaRPr lang="el-GR" dirty="0">
              <a:solidFill>
                <a:schemeClr val="tx1"/>
              </a:solidFill>
            </a:endParaRPr>
          </a:p>
        </p:txBody>
      </p:sp>
      <p:pic>
        <p:nvPicPr>
          <p:cNvPr id="3" name="Εικόνα 2">
            <a:extLst>
              <a:ext uri="{FF2B5EF4-FFF2-40B4-BE49-F238E27FC236}">
                <a16:creationId xmlns:a16="http://schemas.microsoft.com/office/drawing/2014/main" id="{08E74E6D-FCF6-54E9-4AB1-0FE984386910}"/>
              </a:ext>
            </a:extLst>
          </p:cNvPr>
          <p:cNvPicPr>
            <a:picLocks noChangeAspect="1"/>
          </p:cNvPicPr>
          <p:nvPr/>
        </p:nvPicPr>
        <p:blipFill>
          <a:blip r:embed="rId3"/>
          <a:stretch>
            <a:fillRect/>
          </a:stretch>
        </p:blipFill>
        <p:spPr>
          <a:xfrm>
            <a:off x="8640254" y="1523999"/>
            <a:ext cx="2587069" cy="4066095"/>
          </a:xfrm>
          <a:prstGeom prst="rect">
            <a:avLst/>
          </a:prstGeom>
        </p:spPr>
      </p:pic>
    </p:spTree>
    <p:extLst>
      <p:ext uri="{BB962C8B-B14F-4D97-AF65-F5344CB8AC3E}">
        <p14:creationId xmlns:p14="http://schemas.microsoft.com/office/powerpoint/2010/main" val="98860078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86D70A6-79EB-2265-FA2E-BB6F4A975EF3}"/>
              </a:ext>
            </a:extLst>
          </p:cNvPr>
          <p:cNvSpPr>
            <a:spLocks noGrp="1"/>
          </p:cNvSpPr>
          <p:nvPr>
            <p:ph type="title"/>
          </p:nvPr>
        </p:nvSpPr>
        <p:spPr/>
        <p:txBody>
          <a:bodyPr/>
          <a:lstStyle/>
          <a:p>
            <a:pPr algn="ctr"/>
            <a:r>
              <a:rPr lang="el-GR" dirty="0"/>
              <a:t>Β ΣΚΗΝΗ Δ ΕΠΕΙΣΟΔΙΟΥ</a:t>
            </a:r>
            <a:br>
              <a:rPr lang="el-GR" dirty="0"/>
            </a:br>
            <a:r>
              <a:rPr lang="el-GR" sz="2400" dirty="0"/>
              <a:t>Νέος θρήνος Αντιγόνης</a:t>
            </a:r>
          </a:p>
        </p:txBody>
      </p:sp>
      <p:sp>
        <p:nvSpPr>
          <p:cNvPr id="3" name="Θέση περιεχομένου 2">
            <a:extLst>
              <a:ext uri="{FF2B5EF4-FFF2-40B4-BE49-F238E27FC236}">
                <a16:creationId xmlns:a16="http://schemas.microsoft.com/office/drawing/2014/main" id="{772272A7-2345-A1B1-2245-60B471295474}"/>
              </a:ext>
            </a:extLst>
          </p:cNvPr>
          <p:cNvSpPr>
            <a:spLocks noGrp="1"/>
          </p:cNvSpPr>
          <p:nvPr>
            <p:ph sz="half" idx="1"/>
          </p:nvPr>
        </p:nvSpPr>
        <p:spPr>
          <a:xfrm>
            <a:off x="1639615" y="1417321"/>
            <a:ext cx="5223098" cy="5440680"/>
          </a:xfrm>
          <a:solidFill>
            <a:schemeClr val="bg2">
              <a:lumMod val="75000"/>
            </a:schemeClr>
          </a:solidFill>
        </p:spPr>
        <p:txBody>
          <a:bodyPr>
            <a:noAutofit/>
          </a:bodyPr>
          <a:lstStyle/>
          <a:p>
            <a:pPr marL="82296" indent="0">
              <a:lnSpc>
                <a:spcPct val="150000"/>
              </a:lnSpc>
              <a:spcAft>
                <a:spcPts val="800"/>
              </a:spcAft>
              <a:buNone/>
            </a:pPr>
            <a:r>
              <a:rPr lang="en-US" sz="1200" dirty="0">
                <a:solidFill>
                  <a:schemeClr val="tx1"/>
                </a:solidFill>
              </a:rPr>
              <a:t>O Grab! o </a:t>
            </a:r>
            <a:r>
              <a:rPr lang="en-US" sz="1200" dirty="0" err="1">
                <a:solidFill>
                  <a:schemeClr val="tx1"/>
                </a:solidFill>
              </a:rPr>
              <a:t>Brautbett</a:t>
            </a:r>
            <a:r>
              <a:rPr lang="en-US" sz="1200" dirty="0">
                <a:solidFill>
                  <a:schemeClr val="tx1"/>
                </a:solidFill>
              </a:rPr>
              <a:t>! </a:t>
            </a:r>
            <a:r>
              <a:rPr lang="en-US" sz="1200" dirty="0" err="1">
                <a:solidFill>
                  <a:schemeClr val="tx1"/>
                </a:solidFill>
              </a:rPr>
              <a:t>unterirdische</a:t>
            </a:r>
            <a:endParaRPr lang="el-GR" sz="1200" dirty="0">
              <a:solidFill>
                <a:schemeClr val="tx1"/>
              </a:solidFill>
            </a:endParaRPr>
          </a:p>
          <a:p>
            <a:pPr marL="82296" indent="0">
              <a:lnSpc>
                <a:spcPct val="150000"/>
              </a:lnSpc>
              <a:spcAft>
                <a:spcPts val="800"/>
              </a:spcAft>
              <a:buNone/>
            </a:pPr>
            <a:r>
              <a:rPr lang="en-US" sz="1200" dirty="0" err="1">
                <a:solidFill>
                  <a:schemeClr val="tx1"/>
                </a:solidFill>
              </a:rPr>
              <a:t>Behausung</a:t>
            </a:r>
            <a:r>
              <a:rPr lang="en-US" sz="1200" dirty="0">
                <a:solidFill>
                  <a:schemeClr val="tx1"/>
                </a:solidFill>
              </a:rPr>
              <a:t>, </a:t>
            </a:r>
            <a:r>
              <a:rPr lang="en-US" sz="1200" dirty="0" err="1">
                <a:solidFill>
                  <a:schemeClr val="tx1"/>
                </a:solidFill>
              </a:rPr>
              <a:t>immerwach</a:t>
            </a:r>
            <a:r>
              <a:rPr lang="en-US" sz="1200" dirty="0">
                <a:solidFill>
                  <a:schemeClr val="tx1"/>
                </a:solidFill>
              </a:rPr>
              <a:t>! Da </a:t>
            </a:r>
            <a:r>
              <a:rPr lang="en-US" sz="1200" dirty="0" err="1">
                <a:solidFill>
                  <a:schemeClr val="tx1"/>
                </a:solidFill>
              </a:rPr>
              <a:t>werd</a:t>
            </a:r>
            <a:r>
              <a:rPr lang="en-US" sz="1200" dirty="0">
                <a:solidFill>
                  <a:schemeClr val="tx1"/>
                </a:solidFill>
              </a:rPr>
              <a:t>’ ich </a:t>
            </a:r>
            <a:r>
              <a:rPr lang="en-US" sz="1200" dirty="0" err="1">
                <a:solidFill>
                  <a:schemeClr val="tx1"/>
                </a:solidFill>
              </a:rPr>
              <a:t>reisen</a:t>
            </a:r>
            <a:endParaRPr lang="el-GR" sz="1200" dirty="0">
              <a:solidFill>
                <a:schemeClr val="tx1"/>
              </a:solidFill>
            </a:endParaRPr>
          </a:p>
          <a:p>
            <a:pPr marL="82296" indent="0">
              <a:lnSpc>
                <a:spcPct val="150000"/>
              </a:lnSpc>
              <a:spcAft>
                <a:spcPts val="800"/>
              </a:spcAft>
              <a:buNone/>
            </a:pPr>
            <a:r>
              <a:rPr lang="en-US" sz="1200" dirty="0">
                <a:solidFill>
                  <a:schemeClr val="tx1"/>
                </a:solidFill>
              </a:rPr>
              <a:t>Den </a:t>
            </a:r>
            <a:r>
              <a:rPr lang="en-US" sz="1200" dirty="0" err="1">
                <a:solidFill>
                  <a:schemeClr val="tx1"/>
                </a:solidFill>
              </a:rPr>
              <a:t>Meinen</a:t>
            </a:r>
            <a:r>
              <a:rPr lang="en-US" sz="1200" dirty="0">
                <a:solidFill>
                  <a:schemeClr val="tx1"/>
                </a:solidFill>
              </a:rPr>
              <a:t> </a:t>
            </a:r>
            <a:r>
              <a:rPr lang="en-US" sz="1200" dirty="0" err="1">
                <a:solidFill>
                  <a:schemeClr val="tx1"/>
                </a:solidFill>
              </a:rPr>
              <a:t>zu</a:t>
            </a:r>
            <a:r>
              <a:rPr lang="en-US" sz="1200" dirty="0">
                <a:solidFill>
                  <a:schemeClr val="tx1"/>
                </a:solidFill>
              </a:rPr>
              <a:t> (…)</a:t>
            </a:r>
            <a:endParaRPr lang="el-GR" sz="1200" dirty="0">
              <a:solidFill>
                <a:schemeClr val="tx1"/>
              </a:solidFill>
            </a:endParaRPr>
          </a:p>
          <a:p>
            <a:pPr marL="82296" indent="0">
              <a:lnSpc>
                <a:spcPct val="150000"/>
              </a:lnSpc>
              <a:spcAft>
                <a:spcPts val="800"/>
              </a:spcAft>
              <a:buNone/>
            </a:pPr>
            <a:r>
              <a:rPr lang="en-US" sz="1200" dirty="0">
                <a:solidFill>
                  <a:schemeClr val="tx1"/>
                </a:solidFill>
              </a:rPr>
              <a:t>(…)</a:t>
            </a:r>
            <a:endParaRPr lang="el-GR" sz="1200" dirty="0">
              <a:solidFill>
                <a:schemeClr val="tx1"/>
              </a:solidFill>
            </a:endParaRPr>
          </a:p>
          <a:p>
            <a:pPr marL="82296" indent="0">
              <a:lnSpc>
                <a:spcPct val="150000"/>
              </a:lnSpc>
              <a:spcAft>
                <a:spcPts val="800"/>
              </a:spcAft>
              <a:buNone/>
            </a:pPr>
            <a:r>
              <a:rPr lang="en-US" sz="1200" dirty="0">
                <a:solidFill>
                  <a:schemeClr val="tx1"/>
                </a:solidFill>
              </a:rPr>
              <a:t>(…) </a:t>
            </a:r>
            <a:r>
              <a:rPr lang="en-US" sz="1200" dirty="0" err="1">
                <a:solidFill>
                  <a:schemeClr val="tx1"/>
                </a:solidFill>
              </a:rPr>
              <a:t>Doch</a:t>
            </a:r>
            <a:r>
              <a:rPr lang="en-US" sz="1200" dirty="0">
                <a:solidFill>
                  <a:schemeClr val="tx1"/>
                </a:solidFill>
              </a:rPr>
              <a:t> </a:t>
            </a:r>
            <a:r>
              <a:rPr lang="en-US" sz="1200" dirty="0" err="1">
                <a:solidFill>
                  <a:schemeClr val="tx1"/>
                </a:solidFill>
              </a:rPr>
              <a:t>komm</a:t>
            </a:r>
            <a:r>
              <a:rPr lang="en-US" sz="1200" dirty="0">
                <a:solidFill>
                  <a:schemeClr val="tx1"/>
                </a:solidFill>
              </a:rPr>
              <a:t>’ ich an,</a:t>
            </a:r>
            <a:endParaRPr lang="el-GR" sz="1200" dirty="0">
              <a:solidFill>
                <a:schemeClr val="tx1"/>
              </a:solidFill>
            </a:endParaRPr>
          </a:p>
          <a:p>
            <a:pPr marL="82296" indent="0">
              <a:lnSpc>
                <a:spcPct val="150000"/>
              </a:lnSpc>
              <a:spcAft>
                <a:spcPts val="800"/>
              </a:spcAft>
              <a:buNone/>
            </a:pPr>
            <a:r>
              <a:rPr lang="en-US" sz="1200" dirty="0">
                <a:solidFill>
                  <a:schemeClr val="tx1"/>
                </a:solidFill>
              </a:rPr>
              <a:t>So </a:t>
            </a:r>
            <a:r>
              <a:rPr lang="en-US" sz="1200" dirty="0" err="1">
                <a:solidFill>
                  <a:schemeClr val="tx1"/>
                </a:solidFill>
              </a:rPr>
              <a:t>nähr</a:t>
            </a:r>
            <a:r>
              <a:rPr lang="en-US" sz="1200" dirty="0">
                <a:solidFill>
                  <a:schemeClr val="tx1"/>
                </a:solidFill>
              </a:rPr>
              <a:t>’ ich das </a:t>
            </a:r>
            <a:r>
              <a:rPr lang="en-US" sz="1200" dirty="0" err="1">
                <a:solidFill>
                  <a:schemeClr val="tx1"/>
                </a:solidFill>
              </a:rPr>
              <a:t>mit</a:t>
            </a:r>
            <a:r>
              <a:rPr lang="en-US" sz="1200" dirty="0">
                <a:solidFill>
                  <a:schemeClr val="tx1"/>
                </a:solidFill>
              </a:rPr>
              <a:t> </a:t>
            </a:r>
            <a:r>
              <a:rPr lang="en-US" sz="1200" dirty="0" err="1">
                <a:solidFill>
                  <a:schemeClr val="tx1"/>
                </a:solidFill>
              </a:rPr>
              <a:t>Hoffnungen</a:t>
            </a:r>
            <a:r>
              <a:rPr lang="en-US" sz="1200" dirty="0">
                <a:solidFill>
                  <a:schemeClr val="tx1"/>
                </a:solidFill>
              </a:rPr>
              <a:t> gar </a:t>
            </a:r>
            <a:r>
              <a:rPr lang="en-US" sz="1200" dirty="0" err="1">
                <a:solidFill>
                  <a:schemeClr val="tx1"/>
                </a:solidFill>
              </a:rPr>
              <a:t>sehr</a:t>
            </a:r>
            <a:r>
              <a:rPr lang="en-US" sz="1200" dirty="0">
                <a:solidFill>
                  <a:schemeClr val="tx1"/>
                </a:solidFill>
              </a:rPr>
              <a:t>,</a:t>
            </a:r>
            <a:endParaRPr lang="el-GR" sz="1200" dirty="0">
              <a:solidFill>
                <a:schemeClr val="tx1"/>
              </a:solidFill>
            </a:endParaRPr>
          </a:p>
          <a:p>
            <a:pPr marL="82296" indent="0">
              <a:lnSpc>
                <a:spcPct val="150000"/>
              </a:lnSpc>
              <a:spcAft>
                <a:spcPts val="800"/>
              </a:spcAft>
              <a:buNone/>
            </a:pPr>
            <a:r>
              <a:rPr lang="en-US" sz="1200" dirty="0" err="1">
                <a:solidFill>
                  <a:schemeClr val="tx1"/>
                </a:solidFill>
              </a:rPr>
              <a:t>Daß</a:t>
            </a:r>
            <a:r>
              <a:rPr lang="en-US" sz="1200" dirty="0">
                <a:solidFill>
                  <a:schemeClr val="tx1"/>
                </a:solidFill>
              </a:rPr>
              <a:t> </a:t>
            </a:r>
            <a:r>
              <a:rPr lang="en-US" sz="1200" dirty="0" err="1">
                <a:solidFill>
                  <a:schemeClr val="tx1"/>
                </a:solidFill>
              </a:rPr>
              <a:t>lieb</a:t>
            </a:r>
            <a:r>
              <a:rPr lang="en-US" sz="1200" dirty="0">
                <a:solidFill>
                  <a:schemeClr val="tx1"/>
                </a:solidFill>
              </a:rPr>
              <a:t> ich </a:t>
            </a:r>
            <a:r>
              <a:rPr lang="en-US" sz="1200" dirty="0" err="1">
                <a:solidFill>
                  <a:schemeClr val="tx1"/>
                </a:solidFill>
              </a:rPr>
              <a:t>kommen</a:t>
            </a:r>
            <a:r>
              <a:rPr lang="en-US" sz="1200" dirty="0">
                <a:solidFill>
                  <a:schemeClr val="tx1"/>
                </a:solidFill>
              </a:rPr>
              <a:t> </a:t>
            </a:r>
            <a:r>
              <a:rPr lang="en-US" sz="1200" dirty="0" err="1">
                <a:solidFill>
                  <a:schemeClr val="tx1"/>
                </a:solidFill>
              </a:rPr>
              <a:t>werde</a:t>
            </a:r>
            <a:r>
              <a:rPr lang="en-US" sz="1200" dirty="0">
                <a:solidFill>
                  <a:schemeClr val="tx1"/>
                </a:solidFill>
              </a:rPr>
              <a:t> für den </a:t>
            </a:r>
            <a:r>
              <a:rPr lang="en-US" sz="1200" dirty="0" err="1">
                <a:solidFill>
                  <a:schemeClr val="tx1"/>
                </a:solidFill>
              </a:rPr>
              <a:t>Vater</a:t>
            </a:r>
            <a:r>
              <a:rPr lang="en-US" sz="1200" dirty="0">
                <a:solidFill>
                  <a:schemeClr val="tx1"/>
                </a:solidFill>
              </a:rPr>
              <a:t>,</a:t>
            </a:r>
            <a:endParaRPr lang="el-GR" sz="1200" dirty="0">
              <a:solidFill>
                <a:schemeClr val="tx1"/>
              </a:solidFill>
            </a:endParaRPr>
          </a:p>
          <a:p>
            <a:pPr marL="82296" indent="0">
              <a:lnSpc>
                <a:spcPct val="150000"/>
              </a:lnSpc>
              <a:spcAft>
                <a:spcPts val="800"/>
              </a:spcAft>
              <a:buNone/>
            </a:pPr>
            <a:r>
              <a:rPr lang="en-US" sz="1200" dirty="0">
                <a:solidFill>
                  <a:schemeClr val="tx1"/>
                </a:solidFill>
              </a:rPr>
              <a:t>Auch </a:t>
            </a:r>
            <a:r>
              <a:rPr lang="en-US" sz="1200" dirty="0" err="1">
                <a:solidFill>
                  <a:schemeClr val="tx1"/>
                </a:solidFill>
              </a:rPr>
              <a:t>dir</a:t>
            </a:r>
            <a:r>
              <a:rPr lang="en-US" sz="1200" dirty="0">
                <a:solidFill>
                  <a:schemeClr val="tx1"/>
                </a:solidFill>
              </a:rPr>
              <a:t> </a:t>
            </a:r>
            <a:r>
              <a:rPr lang="en-US" sz="1200" dirty="0" err="1">
                <a:solidFill>
                  <a:schemeClr val="tx1"/>
                </a:solidFill>
              </a:rPr>
              <a:t>lieb</a:t>
            </a:r>
            <a:r>
              <a:rPr lang="en-US" sz="1200" dirty="0">
                <a:solidFill>
                  <a:schemeClr val="tx1"/>
                </a:solidFill>
              </a:rPr>
              <a:t>, </a:t>
            </a:r>
            <a:r>
              <a:rPr lang="en-US" sz="1200" dirty="0" err="1">
                <a:solidFill>
                  <a:schemeClr val="tx1"/>
                </a:solidFill>
              </a:rPr>
              <a:t>meine</a:t>
            </a:r>
            <a:r>
              <a:rPr lang="en-US" sz="1200" dirty="0">
                <a:solidFill>
                  <a:schemeClr val="tx1"/>
                </a:solidFill>
              </a:rPr>
              <a:t> Mutter! </a:t>
            </a:r>
            <a:r>
              <a:rPr lang="en-US" sz="1200" dirty="0" err="1">
                <a:solidFill>
                  <a:schemeClr val="tx1"/>
                </a:solidFill>
              </a:rPr>
              <a:t>lieb</a:t>
            </a:r>
            <a:r>
              <a:rPr lang="en-US" sz="1200" dirty="0">
                <a:solidFill>
                  <a:schemeClr val="tx1"/>
                </a:solidFill>
              </a:rPr>
              <a:t> </a:t>
            </a:r>
            <a:r>
              <a:rPr lang="en-US" sz="1200" dirty="0" err="1">
                <a:solidFill>
                  <a:schemeClr val="tx1"/>
                </a:solidFill>
              </a:rPr>
              <a:t>auch</a:t>
            </a:r>
            <a:r>
              <a:rPr lang="en-US" sz="1200" dirty="0">
                <a:solidFill>
                  <a:schemeClr val="tx1"/>
                </a:solidFill>
              </a:rPr>
              <a:t> </a:t>
            </a:r>
            <a:r>
              <a:rPr lang="en-US" sz="1200" dirty="0" err="1">
                <a:solidFill>
                  <a:schemeClr val="tx1"/>
                </a:solidFill>
              </a:rPr>
              <a:t>dir</a:t>
            </a:r>
            <a:r>
              <a:rPr lang="en-US" sz="1200" dirty="0">
                <a:solidFill>
                  <a:schemeClr val="tx1"/>
                </a:solidFill>
              </a:rPr>
              <a:t>,</a:t>
            </a:r>
            <a:endParaRPr lang="el-GR" sz="1200" dirty="0">
              <a:solidFill>
                <a:schemeClr val="tx1"/>
              </a:solidFill>
            </a:endParaRPr>
          </a:p>
          <a:p>
            <a:pPr marL="82296" indent="0">
              <a:lnSpc>
                <a:spcPct val="150000"/>
              </a:lnSpc>
              <a:spcAft>
                <a:spcPts val="800"/>
              </a:spcAft>
              <a:buNone/>
            </a:pPr>
            <a:r>
              <a:rPr lang="en-US" sz="1200" dirty="0">
                <a:solidFill>
                  <a:schemeClr val="tx1"/>
                </a:solidFill>
              </a:rPr>
              <a:t>Du </a:t>
            </a:r>
            <a:r>
              <a:rPr lang="en-US" sz="1200" dirty="0" err="1">
                <a:solidFill>
                  <a:schemeClr val="tx1"/>
                </a:solidFill>
              </a:rPr>
              <a:t>brüderliches</a:t>
            </a:r>
            <a:r>
              <a:rPr lang="en-US" sz="1200" dirty="0">
                <a:solidFill>
                  <a:schemeClr val="tx1"/>
                </a:solidFill>
              </a:rPr>
              <a:t> Haupt! </a:t>
            </a:r>
            <a:r>
              <a:rPr lang="en-US" sz="1200" dirty="0" err="1">
                <a:solidFill>
                  <a:schemeClr val="tx1"/>
                </a:solidFill>
              </a:rPr>
              <a:t>Denn</a:t>
            </a:r>
            <a:r>
              <a:rPr lang="en-US" sz="1200" dirty="0">
                <a:solidFill>
                  <a:schemeClr val="tx1"/>
                </a:solidFill>
              </a:rPr>
              <a:t> </a:t>
            </a:r>
            <a:r>
              <a:rPr lang="en-US" sz="1200" dirty="0" err="1">
                <a:solidFill>
                  <a:schemeClr val="tx1"/>
                </a:solidFill>
              </a:rPr>
              <a:t>als</a:t>
            </a:r>
            <a:r>
              <a:rPr lang="en-US" sz="1200" dirty="0">
                <a:solidFill>
                  <a:schemeClr val="tx1"/>
                </a:solidFill>
              </a:rPr>
              <a:t> </a:t>
            </a:r>
            <a:r>
              <a:rPr lang="en-US" sz="1200" dirty="0" err="1">
                <a:solidFill>
                  <a:schemeClr val="tx1"/>
                </a:solidFill>
              </a:rPr>
              <a:t>ihr</a:t>
            </a:r>
            <a:r>
              <a:rPr lang="en-US" sz="1200" dirty="0">
                <a:solidFill>
                  <a:schemeClr val="tx1"/>
                </a:solidFill>
              </a:rPr>
              <a:t> </a:t>
            </a:r>
            <a:r>
              <a:rPr lang="en-US" sz="1200" dirty="0" err="1">
                <a:solidFill>
                  <a:schemeClr val="tx1"/>
                </a:solidFill>
              </a:rPr>
              <a:t>starbt</a:t>
            </a:r>
            <a:r>
              <a:rPr lang="en-US" sz="1200" dirty="0">
                <a:solidFill>
                  <a:schemeClr val="tx1"/>
                </a:solidFill>
              </a:rPr>
              <a:t>,</a:t>
            </a:r>
            <a:endParaRPr lang="el-GR" sz="1200" dirty="0">
              <a:solidFill>
                <a:schemeClr val="tx1"/>
              </a:solidFill>
            </a:endParaRPr>
          </a:p>
          <a:p>
            <a:pPr marL="82296" indent="0">
              <a:lnSpc>
                <a:spcPct val="150000"/>
              </a:lnSpc>
              <a:spcAft>
                <a:spcPts val="800"/>
              </a:spcAft>
              <a:buNone/>
            </a:pPr>
            <a:r>
              <a:rPr lang="en-US" sz="1200" dirty="0" err="1">
                <a:solidFill>
                  <a:schemeClr val="tx1"/>
                </a:solidFill>
              </a:rPr>
              <a:t>Hab</a:t>
            </a:r>
            <a:r>
              <a:rPr lang="en-US" sz="1200" dirty="0">
                <a:solidFill>
                  <a:schemeClr val="tx1"/>
                </a:solidFill>
              </a:rPr>
              <a:t>’ ich </a:t>
            </a:r>
            <a:r>
              <a:rPr lang="en-US" sz="1200" dirty="0" err="1">
                <a:solidFill>
                  <a:schemeClr val="tx1"/>
                </a:solidFill>
              </a:rPr>
              <a:t>genommen</a:t>
            </a:r>
            <a:r>
              <a:rPr lang="en-US" sz="1200" dirty="0">
                <a:solidFill>
                  <a:schemeClr val="tx1"/>
                </a:solidFill>
              </a:rPr>
              <a:t> </a:t>
            </a:r>
            <a:r>
              <a:rPr lang="en-US" sz="1200" dirty="0" err="1">
                <a:solidFill>
                  <a:schemeClr val="tx1"/>
                </a:solidFill>
              </a:rPr>
              <a:t>euch</a:t>
            </a:r>
            <a:r>
              <a:rPr lang="en-US" sz="1200" dirty="0">
                <a:solidFill>
                  <a:schemeClr val="tx1"/>
                </a:solidFill>
              </a:rPr>
              <a:t> </a:t>
            </a:r>
            <a:r>
              <a:rPr lang="en-US" sz="1200" dirty="0" err="1">
                <a:solidFill>
                  <a:schemeClr val="tx1"/>
                </a:solidFill>
              </a:rPr>
              <a:t>mit</a:t>
            </a:r>
            <a:r>
              <a:rPr lang="en-US" sz="1200" dirty="0">
                <a:solidFill>
                  <a:schemeClr val="tx1"/>
                </a:solidFill>
              </a:rPr>
              <a:t> </a:t>
            </a:r>
            <a:r>
              <a:rPr lang="en-US" sz="1200" dirty="0" err="1">
                <a:solidFill>
                  <a:schemeClr val="tx1"/>
                </a:solidFill>
              </a:rPr>
              <a:t>eigner</a:t>
            </a:r>
            <a:r>
              <a:rPr lang="en-US" sz="1200" dirty="0">
                <a:solidFill>
                  <a:schemeClr val="tx1"/>
                </a:solidFill>
              </a:rPr>
              <a:t> Hand,</a:t>
            </a:r>
            <a:endParaRPr lang="el-GR" sz="1200" dirty="0">
              <a:solidFill>
                <a:schemeClr val="tx1"/>
              </a:solidFill>
            </a:endParaRPr>
          </a:p>
          <a:p>
            <a:pPr marL="82296" indent="0">
              <a:lnSpc>
                <a:spcPct val="150000"/>
              </a:lnSpc>
              <a:spcAft>
                <a:spcPts val="800"/>
              </a:spcAft>
              <a:buNone/>
            </a:pPr>
            <a:r>
              <a:rPr lang="en-US" sz="1200" dirty="0">
                <a:solidFill>
                  <a:schemeClr val="tx1"/>
                </a:solidFill>
              </a:rPr>
              <a:t>Und </a:t>
            </a:r>
            <a:r>
              <a:rPr lang="en-US" sz="1200" dirty="0" err="1">
                <a:solidFill>
                  <a:schemeClr val="tx1"/>
                </a:solidFill>
              </a:rPr>
              <a:t>ausgeschmükt</a:t>
            </a:r>
            <a:r>
              <a:rPr lang="en-US" sz="1200" dirty="0">
                <a:solidFill>
                  <a:schemeClr val="tx1"/>
                </a:solidFill>
              </a:rPr>
              <a:t>, und </a:t>
            </a:r>
            <a:r>
              <a:rPr lang="en-US" sz="1200" dirty="0" err="1">
                <a:solidFill>
                  <a:schemeClr val="tx1"/>
                </a:solidFill>
              </a:rPr>
              <a:t>über</a:t>
            </a:r>
            <a:r>
              <a:rPr lang="en-US" sz="1200" dirty="0">
                <a:solidFill>
                  <a:schemeClr val="tx1"/>
                </a:solidFill>
              </a:rPr>
              <a:t> </a:t>
            </a:r>
            <a:r>
              <a:rPr lang="en-US" sz="1200" dirty="0" err="1">
                <a:solidFill>
                  <a:schemeClr val="tx1"/>
                </a:solidFill>
              </a:rPr>
              <a:t>eurem</a:t>
            </a:r>
            <a:r>
              <a:rPr lang="en-US" sz="1200" dirty="0">
                <a:solidFill>
                  <a:schemeClr val="tx1"/>
                </a:solidFill>
              </a:rPr>
              <a:t> </a:t>
            </a:r>
            <a:r>
              <a:rPr lang="en-US" sz="1200" dirty="0" err="1">
                <a:solidFill>
                  <a:schemeClr val="tx1"/>
                </a:solidFill>
              </a:rPr>
              <a:t>Grabe</a:t>
            </a:r>
            <a:endParaRPr lang="el-GR" sz="1200" dirty="0">
              <a:solidFill>
                <a:schemeClr val="tx1"/>
              </a:solidFill>
            </a:endParaRPr>
          </a:p>
          <a:p>
            <a:pPr marL="82296" indent="0">
              <a:buNone/>
            </a:pPr>
            <a:r>
              <a:rPr lang="el-GR" sz="1200" dirty="0" err="1">
                <a:solidFill>
                  <a:schemeClr val="tx1"/>
                </a:solidFill>
              </a:rPr>
              <a:t>Trankopfer</a:t>
            </a:r>
            <a:r>
              <a:rPr lang="el-GR" sz="1200" dirty="0">
                <a:solidFill>
                  <a:schemeClr val="tx1"/>
                </a:solidFill>
              </a:rPr>
              <a:t> </a:t>
            </a:r>
            <a:r>
              <a:rPr lang="el-GR" sz="1200" dirty="0" err="1">
                <a:solidFill>
                  <a:schemeClr val="tx1"/>
                </a:solidFill>
              </a:rPr>
              <a:t>euch</a:t>
            </a:r>
            <a:r>
              <a:rPr lang="el-GR" sz="1200" dirty="0">
                <a:solidFill>
                  <a:schemeClr val="tx1"/>
                </a:solidFill>
              </a:rPr>
              <a:t> </a:t>
            </a:r>
            <a:r>
              <a:rPr lang="el-GR" sz="1200" dirty="0" err="1">
                <a:solidFill>
                  <a:schemeClr val="tx1"/>
                </a:solidFill>
              </a:rPr>
              <a:t>gebracht</a:t>
            </a:r>
            <a:endParaRPr lang="el-GR" sz="1200" dirty="0">
              <a:solidFill>
                <a:schemeClr val="tx1"/>
              </a:solidFill>
            </a:endParaRPr>
          </a:p>
        </p:txBody>
      </p:sp>
      <p:sp>
        <p:nvSpPr>
          <p:cNvPr id="4" name="Θέση περιεχομένου 3">
            <a:extLst>
              <a:ext uri="{FF2B5EF4-FFF2-40B4-BE49-F238E27FC236}">
                <a16:creationId xmlns:a16="http://schemas.microsoft.com/office/drawing/2014/main" id="{DF19E757-FDAF-9F1F-009A-5DB23567D5A0}"/>
              </a:ext>
            </a:extLst>
          </p:cNvPr>
          <p:cNvSpPr>
            <a:spLocks noGrp="1"/>
          </p:cNvSpPr>
          <p:nvPr>
            <p:ph sz="half" idx="2"/>
          </p:nvPr>
        </p:nvSpPr>
        <p:spPr>
          <a:xfrm>
            <a:off x="6963015" y="1524000"/>
            <a:ext cx="4948569" cy="4876800"/>
          </a:xfrm>
          <a:solidFill>
            <a:schemeClr val="bg2">
              <a:lumMod val="75000"/>
            </a:schemeClr>
          </a:solidFill>
        </p:spPr>
        <p:txBody>
          <a:bodyPr>
            <a:normAutofit fontScale="32500" lnSpcReduction="20000"/>
          </a:bodyPr>
          <a:lstStyle/>
          <a:p>
            <a:pPr>
              <a:lnSpc>
                <a:spcPct val="120000"/>
              </a:lnSpc>
            </a:pPr>
            <a:r>
              <a:rPr lang="el-GR" sz="4500" dirty="0">
                <a:solidFill>
                  <a:schemeClr val="tx1"/>
                </a:solidFill>
                <a:effectLst/>
                <a:ea typeface="Calibri" panose="020F0502020204030204" pitchFamily="34" charset="0"/>
              </a:rPr>
              <a:t>Τάφε μου, κρεβάτι νυφικό, σπίτι μου </a:t>
            </a:r>
            <a:br>
              <a:rPr lang="el-GR" sz="16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στη βαθιά τη γη κι αιώνιο κελί μου,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έρχομαι να βρω τους δικούς μου νεκρούς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που μέγα πλήθος η Περσεφόνη φίλεψε.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Στερνή κι εγώ και ρημαγμένη θα κατεβώ,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προτού ξοδέψω της ζωής μου το μερίδιο.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Η ελπίδα με τρέφει πως θα βρω κατεβαίνοντας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του πατέρα την αγάπη, την αγάπη σου, μάνα,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μάτια μου κι αδερφέ μου, την αγάπη σου.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Εγώ νεκρούς με τα χεράκια μου σας έλουσα,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σας στόλισα, πότισα μέλι, γάλα και νερό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τον τάφο σας· και τώρα, Πολυνείκη, το νεκρό σου κορμάκι στολίζοντας ακριβά το πληρώνω.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Εγώ σε τίμησα κι οι φρόνιμοι θα πούνε πόσο·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τέτοιο φορτίο δε θα σήκωνα ποτέ μου εγώ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κόντρα στην πόλη, αν ήμουν μάνα με παιδιά, </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κι αν σάπιζε νεκρός ο άντρας μου.</a:t>
            </a:r>
            <a:br>
              <a:rPr lang="el-GR" sz="4500" dirty="0">
                <a:solidFill>
                  <a:schemeClr val="tx1"/>
                </a:solidFill>
                <a:effectLst/>
                <a:ea typeface="Calibri" panose="020F0502020204030204" pitchFamily="34" charset="0"/>
              </a:rPr>
            </a:br>
            <a:r>
              <a:rPr lang="el-GR" sz="4500" dirty="0">
                <a:solidFill>
                  <a:schemeClr val="tx1"/>
                </a:solidFill>
                <a:effectLst/>
                <a:ea typeface="Calibri" panose="020F0502020204030204" pitchFamily="34" charset="0"/>
              </a:rPr>
              <a:t>Ποιος νόμος με κινεί να λέω τούτα</a:t>
            </a:r>
            <a:r>
              <a:rPr lang="el-GR" sz="4500" dirty="0">
                <a:solidFill>
                  <a:schemeClr val="tx1"/>
                </a:solidFill>
                <a:effectLst/>
                <a:latin typeface="Times New Roman" panose="02020603050405020304" pitchFamily="18" charset="0"/>
                <a:ea typeface="Calibri" panose="020F0502020204030204" pitchFamily="34" charset="0"/>
              </a:rPr>
              <a:t>;</a:t>
            </a:r>
            <a:endParaRPr lang="el-GR" sz="4500" dirty="0">
              <a:solidFill>
                <a:schemeClr val="tx1"/>
              </a:solidFill>
            </a:endParaRPr>
          </a:p>
        </p:txBody>
      </p:sp>
    </p:spTree>
    <p:extLst>
      <p:ext uri="{BB962C8B-B14F-4D97-AF65-F5344CB8AC3E}">
        <p14:creationId xmlns:p14="http://schemas.microsoft.com/office/powerpoint/2010/main" val="4228872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504F06-06AB-F149-AE22-4E83CBAE6CB1}"/>
              </a:ext>
            </a:extLst>
          </p:cNvPr>
          <p:cNvSpPr>
            <a:spLocks noGrp="1"/>
          </p:cNvSpPr>
          <p:nvPr>
            <p:ph type="title"/>
          </p:nvPr>
        </p:nvSpPr>
        <p:spPr>
          <a:xfrm>
            <a:off x="7330965" y="212834"/>
            <a:ext cx="4175829" cy="5888421"/>
          </a:xfrm>
        </p:spPr>
        <p:txBody>
          <a:bodyPr/>
          <a:lstStyle/>
          <a:p>
            <a:pPr>
              <a:lnSpc>
                <a:spcPct val="150000"/>
              </a:lnSpc>
              <a:spcAft>
                <a:spcPts val="800"/>
              </a:spcAft>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Σεβόμενοι τον χρόνο σας, παραλείψαμε τον σχολιασμό χωρίων από τη σκηνή με τον μάντη Τειρεσία, το τελευταίο χορικό με την παρουσία του θεού Διονύσου, καθώς και την Έξοδο με τον θρήνο του </a:t>
            </a:r>
            <a:r>
              <a:rPr lang="el-GR" sz="1800" kern="100" dirty="0" err="1">
                <a:effectLst/>
                <a:latin typeface="Times New Roman" panose="02020603050405020304" pitchFamily="18" charset="0"/>
                <a:ea typeface="Calibri" panose="020F0502020204030204" pitchFamily="34" charset="0"/>
                <a:cs typeface="Times New Roman" panose="02020603050405020304" pitchFamily="18" charset="0"/>
              </a:rPr>
              <a:t>Κρέοντα</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Θέλουμε να πιστεύουμε πως έγινε κατανοητή η σχέση ανάμεσα στον Σοφοκλή και στον Χέλντερλιν, η σύνδεση ανάμεσα στην κλασική Ελλάδα και στη Γερμανία του </a:t>
            </a:r>
            <a:r>
              <a:rPr lang="el-GR" sz="1800" kern="100" dirty="0" err="1">
                <a:effectLst/>
                <a:latin typeface="Times New Roman" panose="02020603050405020304" pitchFamily="18" charset="0"/>
                <a:ea typeface="Calibri" panose="020F0502020204030204" pitchFamily="34" charset="0"/>
                <a:cs typeface="Times New Roman" panose="02020603050405020304" pitchFamily="18" charset="0"/>
              </a:rPr>
              <a:t>19</a:t>
            </a:r>
            <a:r>
              <a:rPr lang="el-GR" sz="1800" kern="100" baseline="30000" dirty="0" err="1">
                <a:effectLst/>
                <a:latin typeface="Times New Roman" panose="02020603050405020304" pitchFamily="18" charset="0"/>
                <a:ea typeface="Calibri" panose="020F0502020204030204" pitchFamily="34" charset="0"/>
                <a:cs typeface="Times New Roman" panose="02020603050405020304" pitchFamily="18" charset="0"/>
              </a:rPr>
              <a:t>ου</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αιώνα, τα κοινά στοιχεία που ενώνουν τους δυο πολιτισμούς. </a:t>
            </a:r>
            <a:br>
              <a:rPr lang="el-GR" sz="1800" kern="100" dirty="0">
                <a:effectLst/>
                <a:latin typeface="Calibri" panose="020F0502020204030204" pitchFamily="34" charset="0"/>
                <a:ea typeface="Calibri" panose="020F0502020204030204" pitchFamily="34" charset="0"/>
                <a:cs typeface="Times New Roman" panose="02020603050405020304" pitchFamily="18" charset="0"/>
              </a:rPr>
            </a:b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Σας ευχαριστούμε!</a:t>
            </a:r>
            <a:br>
              <a:rPr lang="el-G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l-GR" dirty="0"/>
          </a:p>
        </p:txBody>
      </p:sp>
      <p:sp>
        <p:nvSpPr>
          <p:cNvPr id="3" name="Θέση εικόνας 2">
            <a:extLst>
              <a:ext uri="{FF2B5EF4-FFF2-40B4-BE49-F238E27FC236}">
                <a16:creationId xmlns:a16="http://schemas.microsoft.com/office/drawing/2014/main" id="{17452FD3-8EA8-7873-4C45-ED414795A4DB}"/>
              </a:ext>
            </a:extLst>
          </p:cNvPr>
          <p:cNvSpPr>
            <a:spLocks noGrp="1"/>
          </p:cNvSpPr>
          <p:nvPr>
            <p:ph type="pic" idx="1"/>
          </p:nvPr>
        </p:nvSpPr>
        <p:spPr/>
      </p:sp>
      <p:sp>
        <p:nvSpPr>
          <p:cNvPr id="4" name="Θέση κειμένου 3">
            <a:extLst>
              <a:ext uri="{FF2B5EF4-FFF2-40B4-BE49-F238E27FC236}">
                <a16:creationId xmlns:a16="http://schemas.microsoft.com/office/drawing/2014/main" id="{EE4E3A1E-B282-C8E2-C4B9-6A2826779C28}"/>
              </a:ext>
            </a:extLst>
          </p:cNvPr>
          <p:cNvSpPr>
            <a:spLocks noGrp="1"/>
          </p:cNvSpPr>
          <p:nvPr>
            <p:ph type="body" sz="half" idx="2"/>
          </p:nvPr>
        </p:nvSpPr>
        <p:spPr/>
        <p:txBody>
          <a:bodyPr/>
          <a:lstStyle/>
          <a:p>
            <a:r>
              <a:rPr lang="el-GR" dirty="0"/>
              <a:t>Η Ειρήνη Παπά στον ρόλο της Αντιγόνης</a:t>
            </a:r>
          </a:p>
        </p:txBody>
      </p:sp>
      <p:pic>
        <p:nvPicPr>
          <p:cNvPr id="5" name="Εικόνα 4">
            <a:extLst>
              <a:ext uri="{FF2B5EF4-FFF2-40B4-BE49-F238E27FC236}">
                <a16:creationId xmlns:a16="http://schemas.microsoft.com/office/drawing/2014/main" id="{B807D1EA-04C6-C9E8-36B9-F487F36761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7600" y="1143004"/>
            <a:ext cx="5892800" cy="3514531"/>
          </a:xfrm>
          <a:prstGeom prst="rect">
            <a:avLst/>
          </a:prstGeom>
        </p:spPr>
      </p:pic>
    </p:spTree>
    <p:extLst>
      <p:ext uri="{BB962C8B-B14F-4D97-AF65-F5344CB8AC3E}">
        <p14:creationId xmlns:p14="http://schemas.microsoft.com/office/powerpoint/2010/main" val="1199809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CE7ED18-FD16-B575-C067-1BF6F1C26296}"/>
              </a:ext>
            </a:extLst>
          </p:cNvPr>
          <p:cNvSpPr>
            <a:spLocks noGrp="1"/>
          </p:cNvSpPr>
          <p:nvPr>
            <p:ph type="title"/>
          </p:nvPr>
        </p:nvSpPr>
        <p:spPr>
          <a:xfrm>
            <a:off x="1914144" y="274320"/>
            <a:ext cx="9997440" cy="866323"/>
          </a:xfrm>
        </p:spPr>
        <p:txBody>
          <a:bodyPr/>
          <a:lstStyle/>
          <a:p>
            <a:pPr algn="ctr"/>
            <a:r>
              <a:rPr lang="el-GR" dirty="0"/>
              <a:t>ΠΗΓΕΣ</a:t>
            </a:r>
          </a:p>
        </p:txBody>
      </p:sp>
      <p:sp>
        <p:nvSpPr>
          <p:cNvPr id="4" name="TextBox 3">
            <a:extLst>
              <a:ext uri="{FF2B5EF4-FFF2-40B4-BE49-F238E27FC236}">
                <a16:creationId xmlns:a16="http://schemas.microsoft.com/office/drawing/2014/main" id="{F1A24853-20CF-9091-A155-5A7A725BFD96}"/>
              </a:ext>
            </a:extLst>
          </p:cNvPr>
          <p:cNvSpPr txBox="1"/>
          <p:nvPr/>
        </p:nvSpPr>
        <p:spPr>
          <a:xfrm>
            <a:off x="1583703" y="1206631"/>
            <a:ext cx="10426045" cy="6912341"/>
          </a:xfrm>
          <a:prstGeom prst="rect">
            <a:avLst/>
          </a:prstGeom>
          <a:noFill/>
        </p:spPr>
        <p:txBody>
          <a:bodyPr wrap="square">
            <a:spAutoFit/>
          </a:bodyPr>
          <a:lstStyle/>
          <a:p>
            <a:r>
              <a:rPr lang="en-US" sz="1600" i="1" dirty="0"/>
              <a:t>Steiner, George, </a:t>
            </a:r>
            <a:r>
              <a:rPr lang="el-GR" sz="1600" i="1" dirty="0"/>
              <a:t>Οι Αντιγόνες: ο μύθος της Αντιγόνης στη λογοτεχνία, τις τέχνες και τη</a:t>
            </a:r>
          </a:p>
          <a:p>
            <a:r>
              <a:rPr lang="el-GR" sz="1600" i="1" dirty="0"/>
              <a:t>σκέψη της Εσπερίας, </a:t>
            </a:r>
            <a:r>
              <a:rPr lang="el-GR" sz="1600" i="1" dirty="0" err="1"/>
              <a:t>μτφρ</a:t>
            </a:r>
            <a:r>
              <a:rPr lang="el-GR" sz="1600" i="1" dirty="0"/>
              <a:t>. Βασίλης Μάστορης - Πάρις </a:t>
            </a:r>
            <a:r>
              <a:rPr lang="el-GR" sz="1600" i="1" dirty="0" err="1"/>
              <a:t>Μπουρλάκης</a:t>
            </a:r>
            <a:r>
              <a:rPr lang="el-GR" sz="1600" i="1" dirty="0"/>
              <a:t>, </a:t>
            </a:r>
            <a:r>
              <a:rPr lang="el-GR" sz="1600" i="1" dirty="0" err="1"/>
              <a:t>εκδ</a:t>
            </a:r>
            <a:r>
              <a:rPr lang="el-GR" sz="1600" i="1" dirty="0"/>
              <a:t>. </a:t>
            </a:r>
            <a:r>
              <a:rPr lang="el-GR" sz="1600" i="1" dirty="0" err="1"/>
              <a:t>Καλέντης</a:t>
            </a:r>
            <a:r>
              <a:rPr lang="el-GR" sz="1600" i="1" dirty="0"/>
              <a:t>,</a:t>
            </a:r>
          </a:p>
          <a:p>
            <a:r>
              <a:rPr lang="el-GR" sz="1600" i="1" dirty="0"/>
              <a:t>Αθήνα 20012’</a:t>
            </a:r>
          </a:p>
          <a:p>
            <a:r>
              <a:rPr lang="el-GR" sz="1600" i="1" dirty="0" err="1"/>
              <a:t>Πούχνερ</a:t>
            </a:r>
            <a:r>
              <a:rPr lang="el-GR" sz="1600" i="1" dirty="0"/>
              <a:t>, Βάλτερ, “Η μετάφραση της Αντιγόνης του Σοφοκλή από τον </a:t>
            </a:r>
            <a:r>
              <a:rPr lang="el-GR" sz="1600" i="1" dirty="0" err="1"/>
              <a:t>Friedrich</a:t>
            </a:r>
            <a:r>
              <a:rPr lang="el-GR" sz="1600" i="1" dirty="0"/>
              <a:t> </a:t>
            </a:r>
            <a:r>
              <a:rPr lang="el-GR" sz="1600" i="1" dirty="0" err="1"/>
              <a:t>Hölderlin</a:t>
            </a:r>
            <a:r>
              <a:rPr lang="el-GR" sz="1600" i="1" dirty="0"/>
              <a:t> και η διασκευή της Αντιγόνης από τον </a:t>
            </a:r>
            <a:r>
              <a:rPr lang="el-GR" sz="1600" i="1" dirty="0" err="1"/>
              <a:t>Bertolt</a:t>
            </a:r>
            <a:r>
              <a:rPr lang="el-GR" sz="1600" i="1" dirty="0"/>
              <a:t> </a:t>
            </a:r>
            <a:r>
              <a:rPr lang="el-GR" sz="1600" i="1" dirty="0" err="1"/>
              <a:t>Brecht</a:t>
            </a:r>
            <a:r>
              <a:rPr lang="el-GR" sz="1600" i="1" dirty="0"/>
              <a:t>. Μια φιλολογική ανίχνευση”. Στο Σύγκριση/ </a:t>
            </a:r>
            <a:r>
              <a:rPr lang="el-GR" sz="1600" i="1" dirty="0" err="1"/>
              <a:t>Comparaison</a:t>
            </a:r>
            <a:r>
              <a:rPr lang="el-GR" sz="1600" i="1" dirty="0"/>
              <a:t> 10 (1999), </a:t>
            </a:r>
            <a:r>
              <a:rPr lang="el-GR" sz="1600" i="1" dirty="0" err="1"/>
              <a:t>σσ.59</a:t>
            </a:r>
            <a:r>
              <a:rPr lang="el-GR" sz="1600" i="1" dirty="0"/>
              <a:t>-81. Αναδημοσίευση στο: </a:t>
            </a:r>
            <a:r>
              <a:rPr lang="el-GR" sz="1600" i="1" dirty="0" err="1"/>
              <a:t>Theatrum</a:t>
            </a:r>
            <a:r>
              <a:rPr lang="el-GR" sz="1600" i="1" dirty="0"/>
              <a:t> </a:t>
            </a:r>
            <a:r>
              <a:rPr lang="el-GR" sz="1600" i="1" dirty="0" err="1"/>
              <a:t>Mundi</a:t>
            </a:r>
            <a:r>
              <a:rPr lang="el-GR" sz="1600" i="1" dirty="0"/>
              <a:t>, Δέκα </a:t>
            </a:r>
            <a:r>
              <a:rPr lang="el-GR" sz="1600" i="1" dirty="0" err="1"/>
              <a:t>θεατρολογικά</a:t>
            </a:r>
            <a:r>
              <a:rPr lang="el-GR" sz="1600" i="1" dirty="0"/>
              <a:t> μελετήματα, </a:t>
            </a:r>
            <a:r>
              <a:rPr lang="el-GR" sz="1600" i="1" dirty="0" err="1"/>
              <a:t>εκδ</a:t>
            </a:r>
            <a:r>
              <a:rPr lang="el-GR" sz="1600" i="1" dirty="0"/>
              <a:t>. Ελληνικά Γράμματα, Αθήνα 2000, </a:t>
            </a:r>
            <a:r>
              <a:rPr lang="el-GR" sz="1600" i="1" dirty="0" err="1"/>
              <a:t>σσ</a:t>
            </a:r>
            <a:r>
              <a:rPr lang="el-GR" sz="1600" i="1" dirty="0"/>
              <a:t>. 243-269</a:t>
            </a:r>
          </a:p>
          <a:p>
            <a:pPr algn="l"/>
            <a:r>
              <a:rPr lang="en-US" sz="1600" b="0" i="0" u="none" strike="noStrike" baseline="0" dirty="0"/>
              <a:t> </a:t>
            </a:r>
            <a:r>
              <a:rPr lang="en-US" sz="1600" b="0" i="1" u="none" strike="noStrike" baseline="0" dirty="0"/>
              <a:t>Christoph </a:t>
            </a:r>
            <a:r>
              <a:rPr lang="en-US" sz="1600" b="0" i="1" u="none" strike="noStrike" baseline="0" dirty="0" err="1"/>
              <a:t>Jamme</a:t>
            </a:r>
            <a:r>
              <a:rPr lang="en-US" sz="1600" b="0" i="1" u="none" strike="noStrike" baseline="0" dirty="0"/>
              <a:t> </a:t>
            </a:r>
            <a:r>
              <a:rPr lang="el-GR" sz="1600" b="0" i="1" u="none" strike="noStrike" baseline="0" dirty="0"/>
              <a:t>, </a:t>
            </a:r>
            <a:r>
              <a:rPr lang="en-US" sz="1600" b="0" i="0" u="none" strike="noStrike" baseline="0" dirty="0"/>
              <a:t> </a:t>
            </a:r>
            <a:r>
              <a:rPr lang="en-US" sz="1600" b="1" i="0" u="none" strike="noStrike" baseline="0" dirty="0" err="1"/>
              <a:t>Hölderlin’s</a:t>
            </a:r>
            <a:r>
              <a:rPr lang="en-US" sz="1600" b="1" i="0" u="none" strike="noStrike" baseline="0" dirty="0"/>
              <a:t> Theory of Tragedy </a:t>
            </a:r>
            <a:r>
              <a:rPr lang="en-US" sz="1600" b="0" i="0" u="none" strike="noStrike" baseline="0" dirty="0"/>
              <a:t> </a:t>
            </a:r>
            <a:r>
              <a:rPr lang="en-US" sz="1600" b="0" i="1" u="none" strike="noStrike" baseline="0" dirty="0" err="1"/>
              <a:t>Leuphana</a:t>
            </a:r>
            <a:r>
              <a:rPr lang="en-US" sz="1600" b="0" i="1" u="none" strike="noStrike" baseline="0" dirty="0"/>
              <a:t> Universität </a:t>
            </a:r>
            <a:r>
              <a:rPr lang="en-US" sz="1600" b="0" i="1" u="none" strike="noStrike" baseline="0" dirty="0" err="1"/>
              <a:t>Lüneburg</a:t>
            </a:r>
            <a:r>
              <a:rPr lang="en-US" sz="1600" b="0" i="1" u="none" strike="noStrike" baseline="0" dirty="0"/>
              <a:t> </a:t>
            </a:r>
            <a:endParaRPr lang="el-GR" sz="1600" b="0" i="1" u="none" strike="noStrike" baseline="0" dirty="0"/>
          </a:p>
          <a:p>
            <a:pPr algn="l"/>
            <a:r>
              <a:rPr lang="en-US" sz="1600" i="1" dirty="0">
                <a:hlinkClick r:id="rId4" action="ppaction://hlinkfile">
                  <a:extLst>
                    <a:ext uri="{A12FA001-AC4F-418D-AE19-62706E023703}">
                      <ahyp:hlinkClr xmlns:ahyp="http://schemas.microsoft.com/office/drawing/2018/hyperlinkcolor" val="tx"/>
                    </a:ext>
                  </a:extLst>
                </a:hlinkClick>
              </a:rPr>
              <a:t>file:///C:/Users/VASW/Downloads/</a:t>
            </a:r>
            <a:r>
              <a:rPr lang="en-US" sz="1600" i="1" dirty="0" err="1">
                <a:hlinkClick r:id="rId4" action="ppaction://hlinkfile">
                  <a:extLst>
                    <a:ext uri="{A12FA001-AC4F-418D-AE19-62706E023703}">
                      <ahyp:hlinkClr xmlns:ahyp="http://schemas.microsoft.com/office/drawing/2018/hyperlinkcolor" val="tx"/>
                    </a:ext>
                  </a:extLst>
                </a:hlinkClick>
              </a:rPr>
              <a:t>admin,+1</a:t>
            </a:r>
            <a:r>
              <a:rPr lang="en-US" sz="1600" i="1" dirty="0">
                <a:hlinkClick r:id="rId4" action="ppaction://hlinkfile">
                  <a:extLst>
                    <a:ext uri="{A12FA001-AC4F-418D-AE19-62706E023703}">
                      <ahyp:hlinkClr xmlns:ahyp="http://schemas.microsoft.com/office/drawing/2018/hyperlinkcolor" val="tx"/>
                    </a:ext>
                  </a:extLst>
                </a:hlinkClick>
              </a:rPr>
              <a:t>+-+</a:t>
            </a:r>
            <a:r>
              <a:rPr lang="en-US" sz="1600" i="1" dirty="0" err="1">
                <a:hlinkClick r:id="rId4" action="ppaction://hlinkfile">
                  <a:extLst>
                    <a:ext uri="{A12FA001-AC4F-418D-AE19-62706E023703}">
                      <ahyp:hlinkClr xmlns:ahyp="http://schemas.microsoft.com/office/drawing/2018/hyperlinkcolor" val="tx"/>
                    </a:ext>
                  </a:extLst>
                </a:hlinkClick>
              </a:rPr>
              <a:t>JAMME+English+DIAGR</a:t>
            </a:r>
            <a:r>
              <a:rPr lang="en-US" sz="1600" i="1" dirty="0">
                <a:hlinkClick r:id="rId4" action="ppaction://hlinkfile">
                  <a:extLst>
                    <a:ext uri="{A12FA001-AC4F-418D-AE19-62706E023703}">
                      <ahyp:hlinkClr xmlns:ahyp="http://schemas.microsoft.com/office/drawing/2018/hyperlinkcolor" val="tx"/>
                    </a:ext>
                  </a:extLst>
                </a:hlinkClick>
              </a:rPr>
              <a:t>.-4-2-</a:t>
            </a:r>
            <a:r>
              <a:rPr lang="en-US" sz="1600" i="1" dirty="0" err="1">
                <a:hlinkClick r:id="rId4" action="ppaction://hlinkfile">
                  <a:extLst>
                    <a:ext uri="{A12FA001-AC4F-418D-AE19-62706E023703}">
                      <ahyp:hlinkClr xmlns:ahyp="http://schemas.microsoft.com/office/drawing/2018/hyperlinkcolor" val="tx"/>
                    </a:ext>
                  </a:extLst>
                </a:hlinkClick>
              </a:rPr>
              <a:t>1.pdf</a:t>
            </a:r>
            <a:endParaRPr lang="el-GR" sz="1600" i="1" dirty="0"/>
          </a:p>
          <a:p>
            <a:pPr algn="l"/>
            <a:r>
              <a:rPr lang="en-US" sz="1600" b="1" i="1" dirty="0">
                <a:hlinkClick r:id="rId5">
                  <a:extLst>
                    <a:ext uri="{A12FA001-AC4F-418D-AE19-62706E023703}">
                      <ahyp:hlinkClr xmlns:ahyp="http://schemas.microsoft.com/office/drawing/2018/hyperlinkcolor" val="tx"/>
                    </a:ext>
                  </a:extLst>
                </a:hlinkClick>
              </a:rPr>
              <a:t>Antigone</a:t>
            </a:r>
            <a:r>
              <a:rPr lang="en-US" sz="1600" dirty="0">
                <a:hlinkClick r:id="rId5">
                  <a:extLst>
                    <a:ext uri="{A12FA001-AC4F-418D-AE19-62706E023703}">
                      <ahyp:hlinkClr xmlns:ahyp="http://schemas.microsoft.com/office/drawing/2018/hyperlinkcolor" val="tx"/>
                    </a:ext>
                  </a:extLst>
                </a:hlinkClick>
              </a:rPr>
              <a:t> – </a:t>
            </a:r>
            <a:r>
              <a:rPr lang="en-US" sz="1600" dirty="0" err="1">
                <a:hlinkClick r:id="rId5">
                  <a:extLst>
                    <a:ext uri="{A12FA001-AC4F-418D-AE19-62706E023703}">
                      <ahyp:hlinkClr xmlns:ahyp="http://schemas.microsoft.com/office/drawing/2018/hyperlinkcolor" val="tx"/>
                    </a:ext>
                  </a:extLst>
                </a:hlinkClick>
              </a:rPr>
              <a:t>Hölderlin</a:t>
            </a:r>
            <a:r>
              <a:rPr lang="en-US" sz="1600" dirty="0">
                <a:hlinkClick r:id="rId5">
                  <a:extLst>
                    <a:ext uri="{A12FA001-AC4F-418D-AE19-62706E023703}">
                      <ahyp:hlinkClr xmlns:ahyp="http://schemas.microsoft.com/office/drawing/2018/hyperlinkcolor" val="tx"/>
                    </a:ext>
                  </a:extLst>
                </a:hlinkClick>
              </a:rPr>
              <a:t> Eine Widmung</a:t>
            </a:r>
            <a:r>
              <a:rPr lang="el-GR" sz="1600" dirty="0"/>
              <a:t>  </a:t>
            </a:r>
            <a:r>
              <a:rPr lang="en-US" sz="1600" dirty="0">
                <a:hlinkClick r:id="rId6" action="ppaction://hlinkfile">
                  <a:extLst>
                    <a:ext uri="{A12FA001-AC4F-418D-AE19-62706E023703}">
                      <ahyp:hlinkClr xmlns:ahyp="http://schemas.microsoft.com/office/drawing/2018/hyperlinkcolor" val="tx"/>
                    </a:ext>
                  </a:extLst>
                </a:hlinkClick>
              </a:rPr>
              <a:t>file:///C:/Users/VASW/Downloads/9783839400975-001-</a:t>
            </a:r>
            <a:r>
              <a:rPr lang="en-US" sz="1600" dirty="0" err="1">
                <a:hlinkClick r:id="rId6" action="ppaction://hlinkfile">
                  <a:extLst>
                    <a:ext uri="{A12FA001-AC4F-418D-AE19-62706E023703}">
                      <ahyp:hlinkClr xmlns:ahyp="http://schemas.microsoft.com/office/drawing/2018/hyperlinkcolor" val="tx"/>
                    </a:ext>
                  </a:extLst>
                </a:hlinkClick>
              </a:rPr>
              <a:t>3.pdf</a:t>
            </a:r>
            <a:endParaRPr lang="el-GR" sz="1600" dirty="0"/>
          </a:p>
          <a:p>
            <a:pPr algn="l"/>
            <a:r>
              <a:rPr lang="nb-NO" sz="1600" b="0" i="0" u="none" strike="noStrike" baseline="0" dirty="0"/>
              <a:t>SUSANNE GOTTLOB (verfasst Oktober 2007</a:t>
            </a:r>
            <a:r>
              <a:rPr lang="el-GR" sz="1600" b="0" i="0" u="none" strike="noStrike" baseline="0" dirty="0"/>
              <a:t> </a:t>
            </a:r>
            <a:r>
              <a:rPr lang="en-US" sz="1600" b="0" i="0" u="none" strike="noStrike" baseline="0" dirty="0"/>
              <a:t>... was </a:t>
            </a:r>
            <a:r>
              <a:rPr lang="en-US" sz="1600" b="0" i="0" u="none" strike="noStrike" baseline="0" dirty="0" err="1"/>
              <a:t>aber</a:t>
            </a:r>
            <a:r>
              <a:rPr lang="en-US" sz="1600" b="0" i="0" u="none" strike="noStrike" baseline="0" dirty="0"/>
              <a:t> </a:t>
            </a:r>
            <a:r>
              <a:rPr lang="en-US" sz="1600" b="0" i="0" u="none" strike="noStrike" baseline="0" dirty="0" err="1"/>
              <a:t>fehlet</a:t>
            </a:r>
            <a:r>
              <a:rPr lang="en-US" sz="1600" b="0" i="0" u="none" strike="noStrike" baseline="0" dirty="0"/>
              <a:t> ...</a:t>
            </a:r>
            <a:r>
              <a:rPr lang="de-DE" sz="1600" b="0" i="0" u="none" strike="noStrike" baseline="0" dirty="0" err="1"/>
              <a:t>Antigona</a:t>
            </a:r>
            <a:r>
              <a:rPr lang="de-DE" sz="1600" b="0" i="0" u="none" strike="noStrike" baseline="0" dirty="0"/>
              <a:t> und die Frage nach dem Zusammenhang</a:t>
            </a:r>
            <a:endParaRPr lang="el-GR" sz="1600" b="0" i="0" u="none" strike="noStrike" baseline="0" dirty="0"/>
          </a:p>
          <a:p>
            <a:pPr algn="l"/>
            <a:r>
              <a:rPr lang="el-GR" sz="1600" b="0" i="0" u="none" strike="noStrike" baseline="0" dirty="0"/>
              <a:t>Δήμητρα </a:t>
            </a:r>
            <a:r>
              <a:rPr lang="en-US" sz="1600" b="0" i="0" u="none" strike="noStrike" baseline="0" dirty="0"/>
              <a:t>Bock</a:t>
            </a:r>
            <a:r>
              <a:rPr lang="el-GR" sz="1600" b="0" i="0" u="none" strike="noStrike" baseline="0" dirty="0"/>
              <a:t>,</a:t>
            </a:r>
            <a:r>
              <a:rPr lang="el-GR" sz="1600" b="1" i="1" u="none" strike="noStrike" baseline="0" dirty="0"/>
              <a:t> Ο λογοτεχνικός μύθος της Αντιγόνης στην Ευρώπη του </a:t>
            </a:r>
            <a:r>
              <a:rPr lang="el-GR" sz="1600" b="1" i="1" u="none" strike="noStrike" baseline="0" dirty="0" err="1"/>
              <a:t>20ου</a:t>
            </a:r>
            <a:r>
              <a:rPr lang="el-GR" sz="1600" b="1" i="1" u="none" strike="noStrike" baseline="0" dirty="0"/>
              <a:t> αιώνα,</a:t>
            </a:r>
            <a:r>
              <a:rPr lang="en-US" sz="1600" b="0" i="0" u="none" strike="noStrike" baseline="0" dirty="0"/>
              <a:t> Master Erasmus Mundus </a:t>
            </a:r>
            <a:r>
              <a:rPr lang="en-US" sz="1600" b="0" i="0" u="none" strike="noStrike" baseline="0" dirty="0" err="1"/>
              <a:t>enCultures</a:t>
            </a:r>
            <a:r>
              <a:rPr lang="en-US" sz="1600" b="0" i="0" u="none" strike="noStrike" baseline="0" dirty="0"/>
              <a:t> </a:t>
            </a:r>
            <a:r>
              <a:rPr lang="en-US" sz="1600" b="0" i="0" u="none" strike="noStrike" baseline="0" dirty="0" err="1"/>
              <a:t>Litteraires</a:t>
            </a:r>
            <a:r>
              <a:rPr lang="en-US" sz="1600" b="0" i="0" u="none" strike="noStrike" baseline="0" dirty="0"/>
              <a:t> </a:t>
            </a:r>
            <a:r>
              <a:rPr lang="en-US" sz="1600" b="0" i="0" u="none" strike="noStrike" baseline="0" dirty="0" err="1"/>
              <a:t>Europeennes</a:t>
            </a:r>
            <a:r>
              <a:rPr lang="en-US" sz="1600" b="0" i="0" u="none" strike="noStrike" baseline="0" dirty="0"/>
              <a:t> – CLE</a:t>
            </a:r>
            <a:r>
              <a:rPr lang="el-GR" sz="1600" b="0" i="0" u="none" strike="noStrike" baseline="0" dirty="0"/>
              <a:t>(</a:t>
            </a:r>
            <a:r>
              <a:rPr lang="el-GR" sz="1600" b="0" i="0" u="none" strike="noStrike" baseline="0" dirty="0" err="1"/>
              <a:t>Α.Π.Θ</a:t>
            </a:r>
            <a:r>
              <a:rPr lang="el-GR" sz="1600" b="0" i="0" u="none" strike="noStrike" baseline="0" dirty="0"/>
              <a:t>)</a:t>
            </a:r>
          </a:p>
          <a:p>
            <a:pPr>
              <a:lnSpc>
                <a:spcPct val="107000"/>
              </a:lnSpc>
              <a:spcAft>
                <a:spcPts val="800"/>
              </a:spcAft>
            </a:pP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a:t>
            </a:r>
            <a:r>
              <a:rPr lang="en-US" sz="1600" u="sng" kern="100" dirty="0" err="1">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www.greek-language.gr</a:t>
            </a: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digitalResources</a:t>
            </a: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ancient_greek</a:t>
            </a: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/library/</a:t>
            </a:r>
            <a:r>
              <a:rPr lang="en-US" sz="1600" u="sng" kern="100" dirty="0" err="1">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browse.html?page</a:t>
            </a: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5&amp;text_id</a:t>
            </a:r>
            <a:r>
              <a:rPr lang="en-US" sz="16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=76</a:t>
            </a:r>
            <a:endParaRPr lang="el-GR"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US" sz="16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a:t>
            </a:r>
            <a:r>
              <a:rPr lang="en-US" sz="1600" u="sng" kern="100" dirty="0" err="1">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users.sch.gr</a:t>
            </a:r>
            <a:r>
              <a:rPr lang="en-US" sz="16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ipap</a:t>
            </a:r>
            <a:r>
              <a:rPr lang="en-US" sz="16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Ellinikos%20Politismos</a:t>
            </a:r>
            <a:r>
              <a:rPr lang="en-US" sz="16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Yliko</a:t>
            </a:r>
            <a:r>
              <a:rPr lang="en-US" sz="16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/ELENI/</a:t>
            </a:r>
            <a:r>
              <a:rPr lang="en-US" sz="1600" u="sng" kern="100" dirty="0" err="1">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drama.htm</a:t>
            </a:r>
            <a:endParaRPr lang="el-GR"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US" sz="1600" u="sng" kern="100" dirty="0">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a:t>
            </a:r>
            <a:r>
              <a:rPr lang="en-US" sz="1600" u="sng" kern="100" dirty="0" err="1">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www.servou.gr</a:t>
            </a:r>
            <a:r>
              <a:rPr lang="en-US" sz="1600" u="sng" kern="100" dirty="0">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/2013-06-23-10-30-27/</a:t>
            </a:r>
            <a:r>
              <a:rPr lang="en-US" sz="1600" u="sng" kern="100" dirty="0" err="1">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grafipatrioton</a:t>
            </a:r>
            <a:r>
              <a:rPr lang="en-US" sz="1600" u="sng" kern="100" dirty="0">
                <a:effectLs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/319-philosophy/3137-antigoni-tou-sofokli-mathima-antistasis-stin-afthairesia-tis-eksousias-2</a:t>
            </a:r>
            <a:endParaRPr lang="el-GR"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US" sz="1600" u="sng" kern="100" dirty="0">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a:t>
            </a:r>
            <a:r>
              <a:rPr lang="en-US" sz="1600" u="sng" kern="100" dirty="0" err="1">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www.ime.gr</a:t>
            </a:r>
            <a:r>
              <a:rPr lang="en-US" sz="1600" u="sng" kern="100" dirty="0">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a:t>
            </a:r>
            <a:r>
              <a:rPr lang="en-US" sz="1600" u="sng" kern="100" dirty="0" err="1">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chronos</a:t>
            </a:r>
            <a:r>
              <a:rPr lang="en-US" sz="1600" u="sng" kern="100" dirty="0">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/05/gr/culture/</a:t>
            </a:r>
            <a:r>
              <a:rPr lang="en-US" sz="1600" u="sng" kern="100" dirty="0" err="1">
                <a:effectLs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2314sophokles.html</a:t>
            </a:r>
            <a:endParaRPr lang="el-GR"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US" sz="1600" kern="100" dirty="0">
                <a:effectLst/>
                <a:ea typeface="Calibri" panose="020F0502020204030204" pitchFamily="34" charset="0"/>
                <a:cs typeface="Times New Roman" panose="02020603050405020304" pitchFamily="18" charset="0"/>
              </a:rPr>
              <a:t> </a:t>
            </a:r>
            <a:endParaRPr lang="el-GR" sz="1600" kern="100" dirty="0">
              <a:effectLst/>
              <a:ea typeface="Calibri" panose="020F0502020204030204" pitchFamily="34" charset="0"/>
              <a:cs typeface="Times New Roman" panose="02020603050405020304" pitchFamily="18" charset="0"/>
            </a:endParaRPr>
          </a:p>
          <a:p>
            <a:pPr algn="l"/>
            <a:endParaRPr lang="el-GR" sz="1600" dirty="0"/>
          </a:p>
          <a:p>
            <a:pPr algn="l"/>
            <a:endParaRPr lang="el-GR" sz="1600" i="1" dirty="0"/>
          </a:p>
          <a:p>
            <a:pPr algn="l"/>
            <a:endParaRPr lang="el-GR" sz="1600" i="1" dirty="0"/>
          </a:p>
          <a:p>
            <a:pPr algn="l"/>
            <a:endParaRPr lang="el-GR" i="1" dirty="0"/>
          </a:p>
        </p:txBody>
      </p:sp>
      <p:pic>
        <p:nvPicPr>
          <p:cNvPr id="3" name="Β Στάσιμο-Καλόμοιρος που δε γεύτηκε ζωή πικρή">
            <a:hlinkClick r:id="" action="ppaction://media"/>
            <a:extLst>
              <a:ext uri="{FF2B5EF4-FFF2-40B4-BE49-F238E27FC236}">
                <a16:creationId xmlns:a16="http://schemas.microsoft.com/office/drawing/2014/main" id="{97538A93-16B8-5CF3-B740-45D65F6ED53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380134" y="531043"/>
            <a:ext cx="609600" cy="609600"/>
          </a:xfrm>
          <a:prstGeom prst="rect">
            <a:avLst/>
          </a:prstGeom>
        </p:spPr>
      </p:pic>
    </p:spTree>
    <p:extLst>
      <p:ext uri="{BB962C8B-B14F-4D97-AF65-F5344CB8AC3E}">
        <p14:creationId xmlns:p14="http://schemas.microsoft.com/office/powerpoint/2010/main" val="2734593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B0249D2-C3A1-D44E-FA48-378F8FDDCD15}"/>
              </a:ext>
            </a:extLst>
          </p:cNvPr>
          <p:cNvSpPr>
            <a:spLocks noGrp="1"/>
          </p:cNvSpPr>
          <p:nvPr>
            <p:ph type="title"/>
          </p:nvPr>
        </p:nvSpPr>
        <p:spPr>
          <a:xfrm>
            <a:off x="7532016" y="539593"/>
            <a:ext cx="4496586" cy="2335582"/>
          </a:xfrm>
        </p:spPr>
        <p:txBody>
          <a:bodyPr/>
          <a:lstStyle/>
          <a:p>
            <a:pPr algn="ctr"/>
            <a:r>
              <a:rPr lang="el-GR" dirty="0"/>
              <a:t>Σας ευχαριστούμε!</a:t>
            </a:r>
            <a:br>
              <a:rPr lang="el-GR" dirty="0"/>
            </a:br>
            <a:r>
              <a:rPr lang="el-GR" dirty="0"/>
              <a:t>Οι μαθητές και οι μαθήτριες του </a:t>
            </a:r>
            <a:r>
              <a:rPr lang="el-GR" dirty="0" err="1"/>
              <a:t>ΓΕΛ</a:t>
            </a:r>
            <a:r>
              <a:rPr lang="el-GR" dirty="0"/>
              <a:t> Αυλωναρίου</a:t>
            </a:r>
          </a:p>
        </p:txBody>
      </p:sp>
      <p:pic>
        <p:nvPicPr>
          <p:cNvPr id="8" name="Θέση εικόνας 7">
            <a:extLst>
              <a:ext uri="{FF2B5EF4-FFF2-40B4-BE49-F238E27FC236}">
                <a16:creationId xmlns:a16="http://schemas.microsoft.com/office/drawing/2014/main" id="{02D5DCB3-BFEE-B170-E270-7CA01F2FFA0A}"/>
              </a:ext>
            </a:extLst>
          </p:cNvPr>
          <p:cNvPicPr>
            <a:picLocks noGrp="1" noChangeAspect="1"/>
          </p:cNvPicPr>
          <p:nvPr>
            <p:ph type="pic" idx="1"/>
          </p:nvPr>
        </p:nvPicPr>
        <p:blipFill>
          <a:blip r:embed="rId2"/>
          <a:srcRect l="3055" r="3055"/>
          <a:stretch>
            <a:fillRect/>
          </a:stretch>
        </p:blipFill>
        <p:spPr/>
      </p:pic>
      <p:sp>
        <p:nvSpPr>
          <p:cNvPr id="4" name="Θέση κειμένου 3">
            <a:extLst>
              <a:ext uri="{FF2B5EF4-FFF2-40B4-BE49-F238E27FC236}">
                <a16:creationId xmlns:a16="http://schemas.microsoft.com/office/drawing/2014/main" id="{CD225A44-0F34-C9E2-C728-CC4000F10944}"/>
              </a:ext>
            </a:extLst>
          </p:cNvPr>
          <p:cNvSpPr>
            <a:spLocks noGrp="1"/>
          </p:cNvSpPr>
          <p:nvPr>
            <p:ph type="body" sz="half" idx="2"/>
          </p:nvPr>
        </p:nvSpPr>
        <p:spPr/>
        <p:txBody>
          <a:bodyPr/>
          <a:lstStyle/>
          <a:p>
            <a:r>
              <a:rPr lang="el-GR" dirty="0" err="1"/>
              <a:t>Αυλωνάρι</a:t>
            </a:r>
            <a:r>
              <a:rPr lang="el-GR"/>
              <a:t> Ευβοίας</a:t>
            </a:r>
          </a:p>
        </p:txBody>
      </p:sp>
    </p:spTree>
    <p:extLst>
      <p:ext uri="{BB962C8B-B14F-4D97-AF65-F5344CB8AC3E}">
        <p14:creationId xmlns:p14="http://schemas.microsoft.com/office/powerpoint/2010/main" val="1080530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9C39246C-0861-1A0F-9AC3-2084699A9823}"/>
              </a:ext>
            </a:extLst>
          </p:cNvPr>
          <p:cNvPicPr>
            <a:picLocks noChangeAspect="1"/>
          </p:cNvPicPr>
          <p:nvPr/>
        </p:nvPicPr>
        <p:blipFill>
          <a:blip r:embed="rId2"/>
          <a:stretch>
            <a:fillRect/>
          </a:stretch>
        </p:blipFill>
        <p:spPr>
          <a:xfrm>
            <a:off x="2364915" y="448326"/>
            <a:ext cx="5600700" cy="3600450"/>
          </a:xfrm>
          <a:prstGeom prst="rect">
            <a:avLst/>
          </a:prstGeom>
        </p:spPr>
      </p:pic>
      <p:pic>
        <p:nvPicPr>
          <p:cNvPr id="5" name="Εικόνα 4">
            <a:extLst>
              <a:ext uri="{FF2B5EF4-FFF2-40B4-BE49-F238E27FC236}">
                <a16:creationId xmlns:a16="http://schemas.microsoft.com/office/drawing/2014/main" id="{2EEF46C6-A2A1-01F5-F3EF-3499CF641DE8}"/>
              </a:ext>
            </a:extLst>
          </p:cNvPr>
          <p:cNvPicPr>
            <a:picLocks noChangeAspect="1"/>
          </p:cNvPicPr>
          <p:nvPr/>
        </p:nvPicPr>
        <p:blipFill>
          <a:blip r:embed="rId3"/>
          <a:stretch>
            <a:fillRect/>
          </a:stretch>
        </p:blipFill>
        <p:spPr>
          <a:xfrm>
            <a:off x="5957740" y="3954508"/>
            <a:ext cx="4732256" cy="2584061"/>
          </a:xfrm>
          <a:prstGeom prst="rect">
            <a:avLst/>
          </a:prstGeom>
        </p:spPr>
      </p:pic>
    </p:spTree>
    <p:extLst>
      <p:ext uri="{BB962C8B-B14F-4D97-AF65-F5344CB8AC3E}">
        <p14:creationId xmlns:p14="http://schemas.microsoft.com/office/powerpoint/2010/main" val="251708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49A056-34B5-51B1-1C29-2C0423B52BB1}"/>
              </a:ext>
            </a:extLst>
          </p:cNvPr>
          <p:cNvSpPr>
            <a:spLocks noGrp="1"/>
          </p:cNvSpPr>
          <p:nvPr>
            <p:ph type="title"/>
          </p:nvPr>
        </p:nvSpPr>
        <p:spPr>
          <a:xfrm>
            <a:off x="609600" y="216778"/>
            <a:ext cx="6583052" cy="1162050"/>
          </a:xfrm>
        </p:spPr>
        <p:txBody>
          <a:bodyPr/>
          <a:lstStyle/>
          <a:p>
            <a:pPr algn="ctr">
              <a:lnSpc>
                <a:spcPct val="100000"/>
              </a:lnSpc>
            </a:pPr>
            <a:r>
              <a:rPr lang="el-GR" sz="2400" b="1" dirty="0" err="1">
                <a:effectLst/>
                <a:ea typeface="Calibri" panose="020F0502020204030204" pitchFamily="34" charset="0"/>
                <a:cs typeface="Times New Roman" panose="02020603050405020304" pitchFamily="18" charset="0"/>
              </a:rPr>
              <a:t>ΓιΟχαν</a:t>
            </a:r>
            <a:r>
              <a:rPr lang="el-GR" sz="2400" b="1" dirty="0">
                <a:effectLst/>
                <a:ea typeface="Calibri" panose="020F0502020204030204" pitchFamily="34" charset="0"/>
                <a:cs typeface="Times New Roman" panose="02020603050405020304" pitchFamily="18" charset="0"/>
              </a:rPr>
              <a:t> </a:t>
            </a:r>
            <a:r>
              <a:rPr lang="el-GR" sz="2400" b="1" dirty="0" err="1">
                <a:effectLst/>
                <a:ea typeface="Calibri" panose="020F0502020204030204" pitchFamily="34" charset="0"/>
                <a:cs typeface="Times New Roman" panose="02020603050405020304" pitchFamily="18" charset="0"/>
              </a:rPr>
              <a:t>ΚρΙστιαν</a:t>
            </a:r>
            <a:r>
              <a:rPr lang="el-GR" sz="2400" b="1" dirty="0">
                <a:effectLst/>
                <a:ea typeface="Calibri" panose="020F0502020204030204" pitchFamily="34" charset="0"/>
                <a:cs typeface="Times New Roman" panose="02020603050405020304" pitchFamily="18" charset="0"/>
              </a:rPr>
              <a:t> </a:t>
            </a:r>
            <a:r>
              <a:rPr lang="el-GR" sz="2400" b="1" dirty="0" err="1">
                <a:effectLst/>
                <a:ea typeface="Calibri" panose="020F0502020204030204" pitchFamily="34" charset="0"/>
                <a:cs typeface="Times New Roman" panose="02020603050405020304" pitchFamily="18" charset="0"/>
              </a:rPr>
              <a:t>ΦρΗντριχ</a:t>
            </a:r>
            <a:r>
              <a:rPr lang="el-GR" sz="2400" b="1" dirty="0">
                <a:effectLst/>
                <a:ea typeface="Calibri" panose="020F0502020204030204" pitchFamily="34" charset="0"/>
                <a:cs typeface="Times New Roman" panose="02020603050405020304" pitchFamily="18" charset="0"/>
              </a:rPr>
              <a:t> </a:t>
            </a:r>
            <a:r>
              <a:rPr lang="el-GR" sz="2400" b="1" dirty="0" err="1">
                <a:effectLst/>
                <a:ea typeface="Calibri" panose="020F0502020204030204" pitchFamily="34" charset="0"/>
                <a:cs typeface="Times New Roman" panose="02020603050405020304" pitchFamily="18" charset="0"/>
              </a:rPr>
              <a:t>ΧαΙλντερλιν</a:t>
            </a:r>
            <a:r>
              <a:rPr lang="el-GR" sz="2400" dirty="0">
                <a:effectLst/>
                <a:ea typeface="Calibri" panose="020F0502020204030204" pitchFamily="34" charset="0"/>
                <a:cs typeface="Times New Roman" panose="02020603050405020304" pitchFamily="18" charset="0"/>
              </a:rPr>
              <a:t> (</a:t>
            </a:r>
            <a:r>
              <a:rPr lang="en-US" sz="2400" i="1" dirty="0">
                <a:effectLst/>
                <a:ea typeface="Calibri" panose="020F0502020204030204" pitchFamily="34" charset="0"/>
                <a:cs typeface="Times New Roman" panose="02020603050405020304" pitchFamily="18" charset="0"/>
              </a:rPr>
              <a:t>Johann Christian Friedrich H</a:t>
            </a:r>
            <a:r>
              <a:rPr lang="el-GR" sz="2400" i="1" dirty="0">
                <a:effectLst/>
                <a:ea typeface="Calibri" panose="020F0502020204030204" pitchFamily="34" charset="0"/>
                <a:cs typeface="Times New Roman" panose="02020603050405020304" pitchFamily="18" charset="0"/>
              </a:rPr>
              <a:t>ö</a:t>
            </a:r>
            <a:r>
              <a:rPr lang="en-US" sz="2400" i="1" dirty="0" err="1">
                <a:effectLst/>
                <a:ea typeface="Calibri" panose="020F0502020204030204" pitchFamily="34" charset="0"/>
                <a:cs typeface="Times New Roman" panose="02020603050405020304" pitchFamily="18" charset="0"/>
              </a:rPr>
              <a:t>lderlin</a:t>
            </a:r>
            <a:r>
              <a:rPr lang="el-GR" sz="2400" i="1" dirty="0">
                <a:ea typeface="Calibri" panose="020F0502020204030204" pitchFamily="34" charset="0"/>
                <a:cs typeface="Times New Roman" panose="02020603050405020304" pitchFamily="18" charset="0"/>
              </a:rPr>
              <a:t> </a:t>
            </a:r>
            <a:r>
              <a:rPr lang="el-GR" sz="2400" dirty="0">
                <a:effectLst/>
                <a:ea typeface="Calibri" panose="020F0502020204030204" pitchFamily="34" charset="0"/>
                <a:cs typeface="Times New Roman" panose="02020603050405020304" pitchFamily="18" charset="0"/>
              </a:rPr>
              <a:t> (</a:t>
            </a:r>
            <a:r>
              <a:rPr lang="el-GR" sz="2400" u="sng" dirty="0">
                <a:solidFill>
                  <a:schemeClr val="tx1"/>
                </a:solidFill>
                <a:effectLst/>
                <a:ea typeface="Calibri" panose="020F0502020204030204" pitchFamily="34" charset="0"/>
                <a:cs typeface="Times New Roman" panose="02020603050405020304" pitchFamily="18" charset="0"/>
                <a:hlinkClick r:id="rId2" tooltip="1770">
                  <a:extLst>
                    <a:ext uri="{A12FA001-AC4F-418D-AE19-62706E023703}">
                      <ahyp:hlinkClr xmlns:ahyp="http://schemas.microsoft.com/office/drawing/2018/hyperlinkcolor" val="tx"/>
                    </a:ext>
                  </a:extLst>
                </a:hlinkClick>
              </a:rPr>
              <a:t>1770</a:t>
            </a:r>
            <a:r>
              <a:rPr lang="el-GR" sz="2400" dirty="0">
                <a:solidFill>
                  <a:schemeClr val="tx1"/>
                </a:solidFill>
                <a:effectLst/>
                <a:ea typeface="Calibri" panose="020F0502020204030204" pitchFamily="34" charset="0"/>
                <a:cs typeface="Times New Roman" panose="02020603050405020304" pitchFamily="18" charset="0"/>
              </a:rPr>
              <a:t> -</a:t>
            </a:r>
            <a:r>
              <a:rPr lang="el-GR" sz="2400" u="sng" dirty="0">
                <a:solidFill>
                  <a:schemeClr val="tx1"/>
                </a:solidFill>
                <a:effectLst/>
                <a:ea typeface="Calibri" panose="020F0502020204030204" pitchFamily="34" charset="0"/>
                <a:cs typeface="Times New Roman" panose="02020603050405020304" pitchFamily="18" charset="0"/>
                <a:hlinkClick r:id="rId3" tooltip="1843">
                  <a:extLst>
                    <a:ext uri="{A12FA001-AC4F-418D-AE19-62706E023703}">
                      <ahyp:hlinkClr xmlns:ahyp="http://schemas.microsoft.com/office/drawing/2018/hyperlinkcolor" val="tx"/>
                    </a:ext>
                  </a:extLst>
                </a:hlinkClick>
              </a:rPr>
              <a:t>1843</a:t>
            </a:r>
            <a:r>
              <a:rPr lang="el-GR" sz="2400" dirty="0">
                <a:effectLst/>
                <a:ea typeface="Calibri" panose="020F0502020204030204" pitchFamily="34" charset="0"/>
                <a:cs typeface="Times New Roman" panose="02020603050405020304" pitchFamily="18" charset="0"/>
              </a:rPr>
              <a:t>) </a:t>
            </a:r>
            <a:endParaRPr lang="el-GR" sz="2400" dirty="0">
              <a:cs typeface="Times New Roman" panose="02020603050405020304" pitchFamily="18" charset="0"/>
            </a:endParaRPr>
          </a:p>
        </p:txBody>
      </p:sp>
      <p:sp>
        <p:nvSpPr>
          <p:cNvPr id="3" name="Θέση κειμένου 2">
            <a:extLst>
              <a:ext uri="{FF2B5EF4-FFF2-40B4-BE49-F238E27FC236}">
                <a16:creationId xmlns:a16="http://schemas.microsoft.com/office/drawing/2014/main" id="{84C4BAD9-4A8A-AA12-B6DC-FD24B0D3BC6C}"/>
              </a:ext>
            </a:extLst>
          </p:cNvPr>
          <p:cNvSpPr>
            <a:spLocks noGrp="1"/>
          </p:cNvSpPr>
          <p:nvPr>
            <p:ph type="body" idx="2"/>
          </p:nvPr>
        </p:nvSpPr>
        <p:spPr/>
        <p:txBody>
          <a:bodyPr>
            <a:normAutofit/>
          </a:bodyPr>
          <a:lstStyle/>
          <a:p>
            <a:r>
              <a:rPr lang="el-GR" sz="24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Γερμανός λυρικός ποιητής</a:t>
            </a:r>
            <a:endParaRPr lang="el-GR" sz="2400" dirty="0">
              <a:solidFill>
                <a:schemeClr val="tx1"/>
              </a:solidFill>
              <a:latin typeface="Century Gothic" panose="020B0502020202020204" pitchFamily="34" charset="0"/>
            </a:endParaRPr>
          </a:p>
        </p:txBody>
      </p:sp>
      <p:sp>
        <p:nvSpPr>
          <p:cNvPr id="4" name="Θέση περιεχομένου 3">
            <a:extLst>
              <a:ext uri="{FF2B5EF4-FFF2-40B4-BE49-F238E27FC236}">
                <a16:creationId xmlns:a16="http://schemas.microsoft.com/office/drawing/2014/main" id="{B149B11B-AB19-6630-10BE-94872C65B466}"/>
              </a:ext>
            </a:extLst>
          </p:cNvPr>
          <p:cNvSpPr>
            <a:spLocks noGrp="1"/>
          </p:cNvSpPr>
          <p:nvPr>
            <p:ph sz="half" idx="1"/>
          </p:nvPr>
        </p:nvSpPr>
        <p:spPr/>
        <p:txBody>
          <a:bodyPr/>
          <a:lstStyle/>
          <a:p>
            <a:r>
              <a:rPr lang="el-GR" sz="1800" dirty="0">
                <a:solidFill>
                  <a:schemeClr val="tx1"/>
                </a:solidFill>
                <a:effectLst/>
                <a:ea typeface="Calibri" panose="020F0502020204030204" pitchFamily="34" charset="0"/>
                <a:cs typeface="Times New Roman" panose="02020603050405020304" pitchFamily="18" charset="0"/>
              </a:rPr>
              <a:t>γεννημένος στο </a:t>
            </a:r>
            <a:r>
              <a:rPr lang="el-GR" sz="1800" dirty="0" err="1">
                <a:solidFill>
                  <a:schemeClr val="tx1"/>
                </a:solidFill>
                <a:effectLst/>
                <a:ea typeface="Calibri" panose="020F0502020204030204" pitchFamily="34" charset="0"/>
                <a:cs typeface="Times New Roman" panose="02020603050405020304" pitchFamily="18" charset="0"/>
              </a:rPr>
              <a:t>Lauffen</a:t>
            </a:r>
            <a:r>
              <a:rPr lang="el-GR" sz="1800" dirty="0">
                <a:solidFill>
                  <a:schemeClr val="tx1"/>
                </a:solidFill>
                <a:effectLst/>
                <a:ea typeface="Calibri" panose="020F0502020204030204" pitchFamily="34" charset="0"/>
                <a:cs typeface="Times New Roman" panose="02020603050405020304" pitchFamily="18" charset="0"/>
              </a:rPr>
              <a:t>, με το έργο του γεφυρώνει την </a:t>
            </a:r>
            <a:r>
              <a:rPr lang="el-GR" sz="1800" u="sng" dirty="0">
                <a:solidFill>
                  <a:schemeClr val="tx1"/>
                </a:solidFill>
                <a:effectLst/>
                <a:ea typeface="Calibri" panose="020F0502020204030204" pitchFamily="34" charset="0"/>
                <a:cs typeface="Times New Roman" panose="02020603050405020304" pitchFamily="18" charset="0"/>
                <a:hlinkClick r:id="rId4" tooltip="Κλασικισμός">
                  <a:extLst>
                    <a:ext uri="{A12FA001-AC4F-418D-AE19-62706E023703}">
                      <ahyp:hlinkClr xmlns:ahyp="http://schemas.microsoft.com/office/drawing/2018/hyperlinkcolor" val="tx"/>
                    </a:ext>
                  </a:extLst>
                </a:hlinkClick>
              </a:rPr>
              <a:t>κλασική σχολή</a:t>
            </a:r>
            <a:r>
              <a:rPr lang="el-GR" sz="1800" u="sng" dirty="0">
                <a:solidFill>
                  <a:schemeClr val="tx1"/>
                </a:solidFill>
                <a:effectLst/>
                <a:ea typeface="Calibri" panose="020F0502020204030204" pitchFamily="34" charset="0"/>
                <a:cs typeface="Times New Roman" panose="02020603050405020304" pitchFamily="18" charset="0"/>
              </a:rPr>
              <a:t> στη </a:t>
            </a:r>
            <a:r>
              <a:rPr lang="el-GR" sz="1800" u="sng" dirty="0">
                <a:solidFill>
                  <a:schemeClr val="tx1"/>
                </a:solidFill>
                <a:effectLst/>
                <a:ea typeface="Calibri" panose="020F0502020204030204" pitchFamily="34" charset="0"/>
                <a:cs typeface="Times New Roman" panose="02020603050405020304" pitchFamily="18" charset="0"/>
                <a:hlinkClick r:id="rId5" tooltip="Λογοτεχνία">
                  <a:extLst>
                    <a:ext uri="{A12FA001-AC4F-418D-AE19-62706E023703}">
                      <ahyp:hlinkClr xmlns:ahyp="http://schemas.microsoft.com/office/drawing/2018/hyperlinkcolor" val="tx"/>
                    </a:ext>
                  </a:extLst>
                </a:hlinkClick>
              </a:rPr>
              <a:t>λογοτεχνία</a:t>
            </a:r>
            <a:r>
              <a:rPr lang="el-GR" sz="1800" u="sng" dirty="0">
                <a:solidFill>
                  <a:schemeClr val="tx1"/>
                </a:solidFill>
                <a:effectLst/>
                <a:ea typeface="Calibri" panose="020F0502020204030204" pitchFamily="34" charset="0"/>
                <a:cs typeface="Times New Roman" panose="02020603050405020304" pitchFamily="18" charset="0"/>
              </a:rPr>
              <a:t> με τη </a:t>
            </a:r>
            <a:r>
              <a:rPr lang="el-GR" sz="1800" u="sng" dirty="0">
                <a:solidFill>
                  <a:schemeClr val="tx1"/>
                </a:solidFill>
                <a:effectLst/>
                <a:ea typeface="Calibri" panose="020F0502020204030204" pitchFamily="34" charset="0"/>
                <a:cs typeface="Times New Roman" panose="02020603050405020304" pitchFamily="18" charset="0"/>
                <a:hlinkClick r:id="rId6" tooltip="Ρομαντισμός (λογοτεχνία)">
                  <a:extLst>
                    <a:ext uri="{A12FA001-AC4F-418D-AE19-62706E023703}">
                      <ahyp:hlinkClr xmlns:ahyp="http://schemas.microsoft.com/office/drawing/2018/hyperlinkcolor" val="tx"/>
                    </a:ext>
                  </a:extLst>
                </a:hlinkClick>
              </a:rPr>
              <a:t>ρομαντική</a:t>
            </a:r>
            <a:r>
              <a:rPr lang="el-GR" sz="1800" u="sng" dirty="0">
                <a:solidFill>
                  <a:schemeClr val="tx1"/>
                </a:solidFill>
                <a:effectLst/>
                <a:ea typeface="Calibri" panose="020F0502020204030204" pitchFamily="34" charset="0"/>
                <a:cs typeface="Times New Roman" panose="02020603050405020304" pitchFamily="18" charset="0"/>
              </a:rPr>
              <a:t>.</a:t>
            </a:r>
            <a:endParaRPr lang="el-GR" u="sng" dirty="0">
              <a:solidFill>
                <a:schemeClr val="tx1"/>
              </a:solidFill>
            </a:endParaRPr>
          </a:p>
        </p:txBody>
      </p:sp>
      <p:pic>
        <p:nvPicPr>
          <p:cNvPr id="6" name="Εικόνα 5">
            <a:extLst>
              <a:ext uri="{FF2B5EF4-FFF2-40B4-BE49-F238E27FC236}">
                <a16:creationId xmlns:a16="http://schemas.microsoft.com/office/drawing/2014/main" id="{B3B7F847-8C37-EB58-CA0F-6AE19771BB5F}"/>
              </a:ext>
            </a:extLst>
          </p:cNvPr>
          <p:cNvPicPr>
            <a:picLocks noChangeAspect="1"/>
          </p:cNvPicPr>
          <p:nvPr/>
        </p:nvPicPr>
        <p:blipFill>
          <a:blip r:embed="rId7"/>
          <a:stretch>
            <a:fillRect/>
          </a:stretch>
        </p:blipFill>
        <p:spPr>
          <a:xfrm>
            <a:off x="3082565" y="3506568"/>
            <a:ext cx="5705835" cy="3134654"/>
          </a:xfrm>
          <a:prstGeom prst="rect">
            <a:avLst/>
          </a:prstGeom>
        </p:spPr>
      </p:pic>
      <p:sp>
        <p:nvSpPr>
          <p:cNvPr id="10" name="TextBox 9">
            <a:extLst>
              <a:ext uri="{FF2B5EF4-FFF2-40B4-BE49-F238E27FC236}">
                <a16:creationId xmlns:a16="http://schemas.microsoft.com/office/drawing/2014/main" id="{C9FD725E-DB90-442F-6491-525EF4C3437E}"/>
              </a:ext>
            </a:extLst>
          </p:cNvPr>
          <p:cNvSpPr txBox="1"/>
          <p:nvPr/>
        </p:nvSpPr>
        <p:spPr>
          <a:xfrm>
            <a:off x="2978870" y="2860237"/>
            <a:ext cx="6165130" cy="646331"/>
          </a:xfrm>
          <a:prstGeom prst="rect">
            <a:avLst/>
          </a:prstGeom>
          <a:noFill/>
        </p:spPr>
        <p:txBody>
          <a:bodyPr wrap="square">
            <a:spAutoFit/>
          </a:bodyPr>
          <a:lstStyle/>
          <a:p>
            <a:r>
              <a:rPr lang="el-GR" dirty="0">
                <a:solidFill>
                  <a:srgbClr val="4B4B4D"/>
                </a:solidFill>
                <a:latin typeface="Franklin Gothic"/>
              </a:rPr>
              <a:t>Γλυπτό του ποιητή </a:t>
            </a:r>
            <a:r>
              <a:rPr lang="de-DE" dirty="0">
                <a:solidFill>
                  <a:srgbClr val="4B4B4D"/>
                </a:solidFill>
                <a:latin typeface="Franklin Gothic"/>
              </a:rPr>
              <a:t>Friedrich Hölderlin (</a:t>
            </a:r>
            <a:r>
              <a:rPr lang="el-GR" dirty="0">
                <a:solidFill>
                  <a:srgbClr val="4B4B4D"/>
                </a:solidFill>
                <a:latin typeface="Franklin Gothic"/>
              </a:rPr>
              <a:t>του </a:t>
            </a:r>
            <a:r>
              <a:rPr lang="de-DE" dirty="0">
                <a:solidFill>
                  <a:srgbClr val="4B4B4D"/>
                </a:solidFill>
                <a:latin typeface="Franklin Gothic"/>
              </a:rPr>
              <a:t>Waldemar Schröder) </a:t>
            </a:r>
            <a:r>
              <a:rPr lang="el-GR" dirty="0">
                <a:solidFill>
                  <a:srgbClr val="4B4B4D"/>
                </a:solidFill>
                <a:latin typeface="Franklin Gothic"/>
              </a:rPr>
              <a:t>στο </a:t>
            </a:r>
            <a:r>
              <a:rPr lang="de-DE" dirty="0">
                <a:solidFill>
                  <a:srgbClr val="4B4B4D"/>
                </a:solidFill>
                <a:latin typeface="Franklin Gothic"/>
              </a:rPr>
              <a:t>Nürtingen</a:t>
            </a:r>
            <a:endParaRPr lang="el-GR" dirty="0"/>
          </a:p>
        </p:txBody>
      </p:sp>
    </p:spTree>
    <p:extLst>
      <p:ext uri="{BB962C8B-B14F-4D97-AF65-F5344CB8AC3E}">
        <p14:creationId xmlns:p14="http://schemas.microsoft.com/office/powerpoint/2010/main" val="162901542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A3048AE-F3F2-153D-287A-DCE2AC4A0920}"/>
              </a:ext>
            </a:extLst>
          </p:cNvPr>
          <p:cNvSpPr>
            <a:spLocks noGrp="1"/>
          </p:cNvSpPr>
          <p:nvPr>
            <p:ph type="title"/>
          </p:nvPr>
        </p:nvSpPr>
        <p:spPr/>
        <p:txBody>
          <a:bodyPr/>
          <a:lstStyle/>
          <a:p>
            <a:pPr algn="ctr"/>
            <a:r>
              <a:rPr lang="el-GR" dirty="0"/>
              <a:t>Ο ποιητής στην </a:t>
            </a:r>
            <a:r>
              <a:rPr lang="el-GR" dirty="0" err="1"/>
              <a:t>Τυμβίγγη</a:t>
            </a:r>
            <a:endParaRPr lang="el-GR" dirty="0"/>
          </a:p>
        </p:txBody>
      </p:sp>
      <p:sp>
        <p:nvSpPr>
          <p:cNvPr id="3" name="Θέση περιεχομένου 2">
            <a:extLst>
              <a:ext uri="{FF2B5EF4-FFF2-40B4-BE49-F238E27FC236}">
                <a16:creationId xmlns:a16="http://schemas.microsoft.com/office/drawing/2014/main" id="{99B36E57-9739-4C03-117F-D14CCA52CC6B}"/>
              </a:ext>
            </a:extLst>
          </p:cNvPr>
          <p:cNvSpPr>
            <a:spLocks noGrp="1"/>
          </p:cNvSpPr>
          <p:nvPr>
            <p:ph sz="half" idx="1"/>
          </p:nvPr>
        </p:nvSpPr>
        <p:spPr/>
        <p:txBody>
          <a:bodyPr>
            <a:normAutofit/>
          </a:bodyPr>
          <a:lstStyle/>
          <a:p>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Σπούδασε Θεολογία </a:t>
            </a:r>
          </a:p>
          <a:p>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Με το επιστολικό μυθιστόρημα </a:t>
            </a:r>
            <a:r>
              <a:rPr lang="el-GR"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«Υπερίων»,  </a:t>
            </a:r>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είναι ο πρώτος Ευρωπαίος  που  υποστήριξε την ελληνική ανεξαρτησία.</a:t>
            </a:r>
          </a:p>
          <a:p>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r>
              <a:rPr lang="el-GR" sz="1800" dirty="0">
                <a:solidFill>
                  <a:schemeClr val="tx1"/>
                </a:solidFill>
                <a:latin typeface="Century Gothic" panose="020B0502020202020204" pitchFamily="34" charset="0"/>
                <a:ea typeface="Calibri" panose="020F0502020204030204" pitchFamily="34" charset="0"/>
                <a:cs typeface="Times New Roman" panose="02020603050405020304" pitchFamily="18" charset="0"/>
              </a:rPr>
              <a:t>Γ</a:t>
            </a:r>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νώρισε τον </a:t>
            </a:r>
            <a:r>
              <a:rPr lang="el-GR" sz="1800" u="sng"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hlinkClick r:id="rId2" tooltip="Γκέοργκ Βίλχελμ Φρίντριχ Χέγκελ">
                  <a:extLst>
                    <a:ext uri="{A12FA001-AC4F-418D-AE19-62706E023703}">
                      <ahyp:hlinkClr xmlns:ahyp="http://schemas.microsoft.com/office/drawing/2018/hyperlinkcolor" val="tx"/>
                    </a:ext>
                  </a:extLst>
                </a:hlinkClick>
              </a:rPr>
              <a:t>Χέγκελ</a:t>
            </a:r>
            <a:endPar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r>
              <a:rPr lang="el-GR" sz="1800" dirty="0">
                <a:solidFill>
                  <a:schemeClr val="tx1"/>
                </a:solidFill>
                <a:latin typeface="Century Gothic" panose="020B0502020202020204" pitchFamily="34" charset="0"/>
                <a:ea typeface="Calibri" panose="020F0502020204030204" pitchFamily="34" charset="0"/>
                <a:cs typeface="Times New Roman" panose="02020603050405020304" pitchFamily="18" charset="0"/>
              </a:rPr>
              <a:t>Ο </a:t>
            </a:r>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r>
              <a:rPr lang="el-GR" sz="1800" u="sng"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hlinkClick r:id="rId3" tooltip="Φρίντριχ Σίλερ">
                  <a:extLst>
                    <a:ext uri="{A12FA001-AC4F-418D-AE19-62706E023703}">
                      <ahyp:hlinkClr xmlns:ahyp="http://schemas.microsoft.com/office/drawing/2018/hyperlinkcolor" val="tx"/>
                    </a:ext>
                  </a:extLst>
                </a:hlinkClick>
              </a:rPr>
              <a:t>Φρίντριχ </a:t>
            </a:r>
            <a:r>
              <a:rPr lang="el-GR" sz="1800" u="sng"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hlinkClick r:id="rId3" tooltip="Φρίντριχ Σίλερ">
                  <a:extLst>
                    <a:ext uri="{A12FA001-AC4F-418D-AE19-62706E023703}">
                      <ahyp:hlinkClr xmlns:ahyp="http://schemas.microsoft.com/office/drawing/2018/hyperlinkcolor" val="tx"/>
                    </a:ext>
                  </a:extLst>
                </a:hlinkClick>
              </a:rPr>
              <a:t>Σίλλερ</a:t>
            </a:r>
            <a:r>
              <a:rPr lang="el-GR"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τον βοήθησε  στη σταδιοδρομία του.</a:t>
            </a:r>
            <a:endParaRPr lang="el-GR" dirty="0">
              <a:solidFill>
                <a:schemeClr val="tx1"/>
              </a:solidFill>
              <a:latin typeface="Century Gothic" panose="020B0502020202020204" pitchFamily="34" charset="0"/>
            </a:endParaRPr>
          </a:p>
        </p:txBody>
      </p:sp>
      <p:pic>
        <p:nvPicPr>
          <p:cNvPr id="6" name="Θέση περιεχομένου 5">
            <a:extLst>
              <a:ext uri="{FF2B5EF4-FFF2-40B4-BE49-F238E27FC236}">
                <a16:creationId xmlns:a16="http://schemas.microsoft.com/office/drawing/2014/main" id="{9D89AF87-EDCC-541C-B4CF-F8EF505C0321}"/>
              </a:ext>
            </a:extLst>
          </p:cNvPr>
          <p:cNvPicPr>
            <a:picLocks noGrp="1" noChangeAspect="1"/>
          </p:cNvPicPr>
          <p:nvPr>
            <p:ph sz="half" idx="2"/>
          </p:nvPr>
        </p:nvPicPr>
        <p:blipFill>
          <a:blip r:embed="rId4"/>
          <a:stretch>
            <a:fillRect/>
          </a:stretch>
        </p:blipFill>
        <p:spPr>
          <a:xfrm>
            <a:off x="7344051" y="2026920"/>
            <a:ext cx="4567533" cy="3657599"/>
          </a:xfrm>
        </p:spPr>
      </p:pic>
      <p:sp>
        <p:nvSpPr>
          <p:cNvPr id="5" name="TextBox 4">
            <a:extLst>
              <a:ext uri="{FF2B5EF4-FFF2-40B4-BE49-F238E27FC236}">
                <a16:creationId xmlns:a16="http://schemas.microsoft.com/office/drawing/2014/main" id="{B52EB864-F7DD-B8E9-8704-FFC7A545BC22}"/>
              </a:ext>
            </a:extLst>
          </p:cNvPr>
          <p:cNvSpPr txBox="1"/>
          <p:nvPr/>
        </p:nvSpPr>
        <p:spPr>
          <a:xfrm>
            <a:off x="7794172" y="5809058"/>
            <a:ext cx="4117412" cy="646331"/>
          </a:xfrm>
          <a:prstGeom prst="rect">
            <a:avLst/>
          </a:prstGeom>
          <a:noFill/>
        </p:spPr>
        <p:txBody>
          <a:bodyPr wrap="square">
            <a:spAutoFit/>
          </a:bodyPr>
          <a:lstStyle/>
          <a:p>
            <a:pPr algn="l"/>
            <a:r>
              <a:rPr lang="el-GR" dirty="0">
                <a:solidFill>
                  <a:srgbClr val="080808"/>
                </a:solidFill>
                <a:latin typeface="Lato" panose="020F0502020204030203" pitchFamily="34" charset="0"/>
              </a:rPr>
              <a:t>Ο πύργος του </a:t>
            </a:r>
            <a:r>
              <a:rPr lang="el-GR" dirty="0" err="1">
                <a:solidFill>
                  <a:srgbClr val="080808"/>
                </a:solidFill>
                <a:latin typeface="Lato" panose="020F0502020204030203" pitchFamily="34" charset="0"/>
              </a:rPr>
              <a:t>Χαίλντερλιν</a:t>
            </a:r>
            <a:r>
              <a:rPr lang="el-GR" dirty="0">
                <a:solidFill>
                  <a:srgbClr val="080808"/>
                </a:solidFill>
                <a:latin typeface="Lato" panose="020F0502020204030203" pitchFamily="34" charset="0"/>
              </a:rPr>
              <a:t> στην </a:t>
            </a:r>
            <a:r>
              <a:rPr lang="el-GR" dirty="0" err="1">
                <a:solidFill>
                  <a:srgbClr val="080808"/>
                </a:solidFill>
                <a:latin typeface="Lato" panose="020F0502020204030203" pitchFamily="34" charset="0"/>
              </a:rPr>
              <a:t>Τυμβίγγη</a:t>
            </a:r>
            <a:endParaRPr lang="de-DE" b="0" i="0" dirty="0">
              <a:solidFill>
                <a:srgbClr val="080808"/>
              </a:solidFill>
              <a:effectLst/>
              <a:latin typeface="Lato" panose="020F0502020204030203" pitchFamily="34" charset="0"/>
            </a:endParaRPr>
          </a:p>
        </p:txBody>
      </p:sp>
    </p:spTree>
    <p:extLst>
      <p:ext uri="{BB962C8B-B14F-4D97-AF65-F5344CB8AC3E}">
        <p14:creationId xmlns:p14="http://schemas.microsoft.com/office/powerpoint/2010/main" val="4184287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56CE66A-5B9D-5AD3-D26B-630850874E2A}"/>
              </a:ext>
            </a:extLst>
          </p:cNvPr>
          <p:cNvSpPr>
            <a:spLocks noGrp="1"/>
          </p:cNvSpPr>
          <p:nvPr>
            <p:ph type="title"/>
          </p:nvPr>
        </p:nvSpPr>
        <p:spPr/>
        <p:txBody>
          <a:bodyPr/>
          <a:lstStyle/>
          <a:p>
            <a:pPr algn="ctr"/>
            <a:r>
              <a:rPr lang="el-GR" dirty="0"/>
              <a:t>ΕΡΩΤΑΣ ΚΑΙ ΤΥΦΛΩΣΗ</a:t>
            </a:r>
          </a:p>
        </p:txBody>
      </p:sp>
      <p:sp>
        <p:nvSpPr>
          <p:cNvPr id="3" name="Θέση περιεχομένου 2">
            <a:extLst>
              <a:ext uri="{FF2B5EF4-FFF2-40B4-BE49-F238E27FC236}">
                <a16:creationId xmlns:a16="http://schemas.microsoft.com/office/drawing/2014/main" id="{09942CE0-F2D8-4F81-E010-89F0D63E3501}"/>
              </a:ext>
            </a:extLst>
          </p:cNvPr>
          <p:cNvSpPr>
            <a:spLocks noGrp="1"/>
          </p:cNvSpPr>
          <p:nvPr>
            <p:ph sz="half" idx="1"/>
          </p:nvPr>
        </p:nvSpPr>
        <p:spPr/>
        <p:txBody>
          <a:bodyPr>
            <a:normAutofit/>
          </a:bodyPr>
          <a:lstStyle/>
          <a:p>
            <a:r>
              <a:rPr lang="el-GR" sz="1800" dirty="0">
                <a:solidFill>
                  <a:schemeClr val="tx1"/>
                </a:solidFill>
                <a:effectLst/>
                <a:ea typeface="Times New Roman" panose="02020603050405020304" pitchFamily="18" charset="0"/>
              </a:rPr>
              <a:t> 1796: </a:t>
            </a:r>
            <a:r>
              <a:rPr lang="el-GR" sz="1800" dirty="0">
                <a:solidFill>
                  <a:schemeClr val="tx1"/>
                </a:solidFill>
                <a:ea typeface="Times New Roman" panose="02020603050405020304" pitchFamily="18" charset="0"/>
              </a:rPr>
              <a:t>γνώρισε </a:t>
            </a:r>
            <a:r>
              <a:rPr lang="el-GR" sz="1800" dirty="0">
                <a:solidFill>
                  <a:schemeClr val="tx1"/>
                </a:solidFill>
                <a:effectLst/>
                <a:ea typeface="Times New Roman" panose="02020603050405020304" pitchFamily="18" charset="0"/>
              </a:rPr>
              <a:t>τη </a:t>
            </a:r>
            <a:r>
              <a:rPr lang="el-GR" sz="1800" dirty="0" err="1">
                <a:solidFill>
                  <a:schemeClr val="tx1"/>
                </a:solidFill>
                <a:effectLst/>
                <a:ea typeface="Times New Roman" panose="02020603050405020304" pitchFamily="18" charset="0"/>
              </a:rPr>
              <a:t>Σουζέττε</a:t>
            </a:r>
            <a:r>
              <a:rPr lang="el-GR" sz="1800" dirty="0">
                <a:solidFill>
                  <a:schemeClr val="tx1"/>
                </a:solidFill>
                <a:effectLst/>
                <a:ea typeface="Times New Roman" panose="02020603050405020304" pitchFamily="18" charset="0"/>
              </a:rPr>
              <a:t> </a:t>
            </a:r>
            <a:r>
              <a:rPr lang="el-GR" sz="1800" dirty="0" err="1">
                <a:solidFill>
                  <a:schemeClr val="tx1"/>
                </a:solidFill>
                <a:effectLst/>
                <a:ea typeface="Times New Roman" panose="02020603050405020304" pitchFamily="18" charset="0"/>
              </a:rPr>
              <a:t>Γκόνταρντ</a:t>
            </a:r>
            <a:endParaRPr lang="el-GR" sz="1800" dirty="0">
              <a:solidFill>
                <a:schemeClr val="tx1"/>
              </a:solidFill>
              <a:effectLst/>
              <a:ea typeface="Times New Roman" panose="02020603050405020304" pitchFamily="18" charset="0"/>
            </a:endParaRPr>
          </a:p>
          <a:p>
            <a:r>
              <a:rPr lang="el-GR" sz="1800" dirty="0">
                <a:solidFill>
                  <a:schemeClr val="tx1"/>
                </a:solidFill>
                <a:effectLst/>
                <a:ea typeface="Times New Roman" panose="02020603050405020304" pitchFamily="18" charset="0"/>
              </a:rPr>
              <a:t>   σύμβολο του μυστικού του έρωτα.</a:t>
            </a:r>
          </a:p>
          <a:p>
            <a:r>
              <a:rPr lang="el-GR" sz="1800" dirty="0">
                <a:solidFill>
                  <a:schemeClr val="tx1"/>
                </a:solidFill>
                <a:effectLst/>
                <a:ea typeface="Times New Roman" panose="02020603050405020304" pitchFamily="18" charset="0"/>
              </a:rPr>
              <a:t> Στον </a:t>
            </a:r>
            <a:r>
              <a:rPr lang="el-GR" sz="1800" i="1" dirty="0">
                <a:solidFill>
                  <a:schemeClr val="tx1"/>
                </a:solidFill>
                <a:effectLst/>
                <a:ea typeface="Times New Roman" panose="02020603050405020304" pitchFamily="18" charset="0"/>
              </a:rPr>
              <a:t>Υπερίωνα</a:t>
            </a:r>
            <a:r>
              <a:rPr lang="el-GR" sz="1800" dirty="0">
                <a:solidFill>
                  <a:schemeClr val="tx1"/>
                </a:solidFill>
                <a:effectLst/>
                <a:ea typeface="Times New Roman" panose="02020603050405020304" pitchFamily="18" charset="0"/>
              </a:rPr>
              <a:t> της δίνει το προσωνύμιο </a:t>
            </a:r>
            <a:r>
              <a:rPr lang="el-GR" sz="1800" b="1" dirty="0">
                <a:solidFill>
                  <a:schemeClr val="tx1"/>
                </a:solidFill>
                <a:effectLst/>
                <a:ea typeface="Times New Roman" panose="02020603050405020304" pitchFamily="18" charset="0"/>
              </a:rPr>
              <a:t>Διοτίμα</a:t>
            </a:r>
            <a:r>
              <a:rPr lang="el-GR" sz="1800" i="1" dirty="0">
                <a:solidFill>
                  <a:schemeClr val="tx1"/>
                </a:solidFill>
                <a:effectLst/>
                <a:ea typeface="Times New Roman" panose="02020603050405020304" pitchFamily="18" charset="0"/>
              </a:rPr>
              <a:t>(τη γνωστή ιέρεια στο πλατωνικό Συμπόσιο)</a:t>
            </a:r>
            <a:r>
              <a:rPr lang="el-GR" sz="1800" dirty="0">
                <a:solidFill>
                  <a:schemeClr val="tx1"/>
                </a:solidFill>
                <a:effectLst/>
                <a:ea typeface="Times New Roman" panose="02020603050405020304" pitchFamily="18" charset="0"/>
              </a:rPr>
              <a:t>. </a:t>
            </a:r>
          </a:p>
          <a:p>
            <a:r>
              <a:rPr lang="el-GR" sz="1800" dirty="0">
                <a:solidFill>
                  <a:schemeClr val="tx1"/>
                </a:solidFill>
                <a:ea typeface="Times New Roman" panose="02020603050405020304" pitchFamily="18" charset="0"/>
              </a:rPr>
              <a:t>Ο θάνατός της</a:t>
            </a:r>
            <a:r>
              <a:rPr lang="el-GR" sz="1800" dirty="0">
                <a:solidFill>
                  <a:schemeClr val="tx1"/>
                </a:solidFill>
                <a:effectLst/>
                <a:ea typeface="Times New Roman" panose="02020603050405020304" pitchFamily="18" charset="0"/>
              </a:rPr>
              <a:t> το 1802 θα </a:t>
            </a:r>
            <a:r>
              <a:rPr lang="el-GR" sz="1800" dirty="0">
                <a:solidFill>
                  <a:schemeClr val="tx1"/>
                </a:solidFill>
                <a:ea typeface="Times New Roman" panose="02020603050405020304" pitchFamily="18" charset="0"/>
              </a:rPr>
              <a:t>κλόνιζε</a:t>
            </a:r>
            <a:r>
              <a:rPr lang="el-GR" sz="1800" dirty="0">
                <a:solidFill>
                  <a:schemeClr val="tx1"/>
                </a:solidFill>
                <a:effectLst/>
                <a:ea typeface="Times New Roman" panose="02020603050405020304" pitchFamily="18" charset="0"/>
              </a:rPr>
              <a:t> τη διανοητική υγεία του. </a:t>
            </a:r>
          </a:p>
          <a:p>
            <a:r>
              <a:rPr lang="el-GR" sz="1800" dirty="0">
                <a:solidFill>
                  <a:schemeClr val="tx1"/>
                </a:solidFill>
                <a:effectLst/>
                <a:ea typeface="Times New Roman" panose="02020603050405020304" pitchFamily="18" charset="0"/>
              </a:rPr>
              <a:t>Το 1806 μεταφέρθηκε σε φρενολογική κλινική στην </a:t>
            </a:r>
            <a:r>
              <a:rPr lang="el-GR" sz="1800" dirty="0" err="1">
                <a:solidFill>
                  <a:schemeClr val="tx1"/>
                </a:solidFill>
                <a:effectLst/>
                <a:ea typeface="Times New Roman" panose="02020603050405020304" pitchFamily="18" charset="0"/>
              </a:rPr>
              <a:t>Τυβίγγη</a:t>
            </a:r>
            <a:r>
              <a:rPr lang="el-GR" sz="1800" dirty="0">
                <a:solidFill>
                  <a:schemeClr val="tx1"/>
                </a:solidFill>
                <a:effectLst/>
                <a:ea typeface="Times New Roman" panose="02020603050405020304" pitchFamily="18" charset="0"/>
              </a:rPr>
              <a:t>. </a:t>
            </a:r>
          </a:p>
          <a:p>
            <a:r>
              <a:rPr lang="el-GR" sz="1800" dirty="0">
                <a:solidFill>
                  <a:schemeClr val="tx1"/>
                </a:solidFill>
                <a:ea typeface="Times New Roman" panose="02020603050405020304" pitchFamily="18" charset="0"/>
              </a:rPr>
              <a:t>Ο </a:t>
            </a:r>
            <a:r>
              <a:rPr lang="el-GR" sz="1800" dirty="0">
                <a:solidFill>
                  <a:schemeClr val="tx1"/>
                </a:solidFill>
                <a:effectLst/>
                <a:ea typeface="Times New Roman" panose="02020603050405020304" pitchFamily="18" charset="0"/>
              </a:rPr>
              <a:t>Ερνστ </a:t>
            </a:r>
            <a:r>
              <a:rPr lang="el-GR" sz="1800" dirty="0" err="1">
                <a:solidFill>
                  <a:schemeClr val="tx1"/>
                </a:solidFill>
                <a:effectLst/>
                <a:ea typeface="Times New Roman" panose="02020603050405020304" pitchFamily="18" charset="0"/>
              </a:rPr>
              <a:t>Τσίμμερ</a:t>
            </a:r>
            <a:r>
              <a:rPr lang="el-GR" sz="1800" dirty="0">
                <a:solidFill>
                  <a:schemeClr val="tx1"/>
                </a:solidFill>
                <a:effectLst/>
                <a:ea typeface="Times New Roman" panose="02020603050405020304" pitchFamily="18" charset="0"/>
              </a:rPr>
              <a:t> τον περιέθαλψε στο σπίτι του, μέχρι τον θάνατό του το 1843.</a:t>
            </a:r>
          </a:p>
          <a:p>
            <a:endParaRPr lang="el-GR" dirty="0"/>
          </a:p>
        </p:txBody>
      </p:sp>
      <p:pic>
        <p:nvPicPr>
          <p:cNvPr id="10" name="Θέση περιεχομένου 9">
            <a:extLst>
              <a:ext uri="{FF2B5EF4-FFF2-40B4-BE49-F238E27FC236}">
                <a16:creationId xmlns:a16="http://schemas.microsoft.com/office/drawing/2014/main" id="{4DC8B008-3091-11E5-4A2A-2698ABC07AB4}"/>
              </a:ext>
            </a:extLst>
          </p:cNvPr>
          <p:cNvPicPr>
            <a:picLocks noGrp="1" noChangeAspect="1"/>
          </p:cNvPicPr>
          <p:nvPr>
            <p:ph sz="half" idx="2"/>
          </p:nvPr>
        </p:nvPicPr>
        <p:blipFill>
          <a:blip r:embed="rId2"/>
          <a:stretch>
            <a:fillRect/>
          </a:stretch>
        </p:blipFill>
        <p:spPr>
          <a:xfrm>
            <a:off x="7034213" y="2483065"/>
            <a:ext cx="4876800" cy="2745945"/>
          </a:xfrm>
        </p:spPr>
      </p:pic>
    </p:spTree>
    <p:extLst>
      <p:ext uri="{BB962C8B-B14F-4D97-AF65-F5344CB8AC3E}">
        <p14:creationId xmlns:p14="http://schemas.microsoft.com/office/powerpoint/2010/main" val="2452719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15DCB76C-D7C0-8F53-8636-64EBE1F14AE1}"/>
              </a:ext>
            </a:extLst>
          </p:cNvPr>
          <p:cNvPicPr>
            <a:picLocks noChangeAspect="1"/>
          </p:cNvPicPr>
          <p:nvPr/>
        </p:nvPicPr>
        <p:blipFill>
          <a:blip r:embed="rId2"/>
          <a:stretch>
            <a:fillRect/>
          </a:stretch>
        </p:blipFill>
        <p:spPr>
          <a:xfrm>
            <a:off x="7402286" y="1741806"/>
            <a:ext cx="3733800" cy="4027532"/>
          </a:xfrm>
          <a:prstGeom prst="rect">
            <a:avLst/>
          </a:prstGeom>
        </p:spPr>
      </p:pic>
      <p:pic>
        <p:nvPicPr>
          <p:cNvPr id="7" name="Εικόνα 6">
            <a:extLst>
              <a:ext uri="{FF2B5EF4-FFF2-40B4-BE49-F238E27FC236}">
                <a16:creationId xmlns:a16="http://schemas.microsoft.com/office/drawing/2014/main" id="{57764783-044B-A79F-F96B-B130A2D040FD}"/>
              </a:ext>
            </a:extLst>
          </p:cNvPr>
          <p:cNvPicPr>
            <a:picLocks noChangeAspect="1"/>
          </p:cNvPicPr>
          <p:nvPr/>
        </p:nvPicPr>
        <p:blipFill>
          <a:blip r:embed="rId3"/>
          <a:stretch>
            <a:fillRect/>
          </a:stretch>
        </p:blipFill>
        <p:spPr>
          <a:xfrm>
            <a:off x="2449286" y="571038"/>
            <a:ext cx="3733800" cy="3727699"/>
          </a:xfrm>
          <a:prstGeom prst="rect">
            <a:avLst/>
          </a:prstGeom>
        </p:spPr>
      </p:pic>
    </p:spTree>
    <p:extLst>
      <p:ext uri="{BB962C8B-B14F-4D97-AF65-F5344CB8AC3E}">
        <p14:creationId xmlns:p14="http://schemas.microsoft.com/office/powerpoint/2010/main" val="196363181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9AACACC-3E89-8384-A7C2-A9B98FF586B1}"/>
              </a:ext>
            </a:extLst>
          </p:cNvPr>
          <p:cNvSpPr>
            <a:spLocks noGrp="1"/>
          </p:cNvSpPr>
          <p:nvPr>
            <p:ph type="title"/>
          </p:nvPr>
        </p:nvSpPr>
        <p:spPr/>
        <p:txBody>
          <a:bodyPr/>
          <a:lstStyle/>
          <a:p>
            <a:r>
              <a:rPr lang="el-GR" dirty="0" err="1"/>
              <a:t>Μεταφραση</a:t>
            </a:r>
            <a:r>
              <a:rPr lang="el-GR" dirty="0"/>
              <a:t> </a:t>
            </a:r>
            <a:r>
              <a:rPr lang="el-GR" dirty="0" err="1"/>
              <a:t>αντιγονησ</a:t>
            </a:r>
            <a:endParaRPr lang="el-GR" dirty="0"/>
          </a:p>
        </p:txBody>
      </p:sp>
      <p:sp>
        <p:nvSpPr>
          <p:cNvPr id="3" name="Θέση κειμένου 2">
            <a:extLst>
              <a:ext uri="{FF2B5EF4-FFF2-40B4-BE49-F238E27FC236}">
                <a16:creationId xmlns:a16="http://schemas.microsoft.com/office/drawing/2014/main" id="{6269BA70-3F7D-CE9D-A8F2-BFF1F423CC4C}"/>
              </a:ext>
            </a:extLst>
          </p:cNvPr>
          <p:cNvSpPr>
            <a:spLocks noGrp="1"/>
          </p:cNvSpPr>
          <p:nvPr>
            <p:ph type="body" idx="2"/>
          </p:nvPr>
        </p:nvSpPr>
        <p:spPr>
          <a:xfrm>
            <a:off x="609600" y="1406964"/>
            <a:ext cx="5080000" cy="468970"/>
          </a:xfrm>
        </p:spPr>
        <p:txBody>
          <a:bodyPr/>
          <a:lstStyle/>
          <a:p>
            <a:r>
              <a:rPr lang="el-GR" dirty="0">
                <a:solidFill>
                  <a:schemeClr val="tx1"/>
                </a:solidFill>
              </a:rPr>
              <a:t>Πολλαπλές ερμηνείες</a:t>
            </a:r>
          </a:p>
        </p:txBody>
      </p:sp>
      <p:sp>
        <p:nvSpPr>
          <p:cNvPr id="4" name="Θέση περιεχομένου 3">
            <a:extLst>
              <a:ext uri="{FF2B5EF4-FFF2-40B4-BE49-F238E27FC236}">
                <a16:creationId xmlns:a16="http://schemas.microsoft.com/office/drawing/2014/main" id="{01014FA2-5B50-4981-404D-72E8F21A591F}"/>
              </a:ext>
            </a:extLst>
          </p:cNvPr>
          <p:cNvSpPr>
            <a:spLocks noGrp="1"/>
          </p:cNvSpPr>
          <p:nvPr>
            <p:ph sz="half" idx="1"/>
          </p:nvPr>
        </p:nvSpPr>
        <p:spPr>
          <a:xfrm>
            <a:off x="609600" y="1960775"/>
            <a:ext cx="6922416" cy="4165389"/>
          </a:xfrm>
        </p:spPr>
        <p:txBody>
          <a:bodyPr>
            <a:normAutofit fontScale="85000" lnSpcReduction="10000"/>
          </a:bodyPr>
          <a:lstStyle/>
          <a:p>
            <a:r>
              <a:rPr lang="el-GR" sz="1800" kern="100" dirty="0">
                <a:solidFill>
                  <a:schemeClr val="tx1"/>
                </a:solidFill>
                <a:effectLst/>
                <a:ea typeface="Calibri" panose="020F0502020204030204" pitchFamily="34" charset="0"/>
                <a:cs typeface="Times New Roman" panose="02020603050405020304" pitchFamily="18" charset="0"/>
              </a:rPr>
              <a:t>Ο Χέλντερλιν µ</a:t>
            </a:r>
            <a:r>
              <a:rPr lang="el-GR" sz="1800" kern="100" dirty="0" err="1">
                <a:solidFill>
                  <a:schemeClr val="tx1"/>
                </a:solidFill>
                <a:effectLst/>
                <a:ea typeface="Calibri" panose="020F0502020204030204" pitchFamily="34" charset="0"/>
                <a:cs typeface="Times New Roman" panose="02020603050405020304" pitchFamily="18" charset="0"/>
              </a:rPr>
              <a:t>ετέφρασε</a:t>
            </a:r>
            <a:r>
              <a:rPr lang="el-GR" sz="1800" kern="100" dirty="0">
                <a:solidFill>
                  <a:schemeClr val="tx1"/>
                </a:solidFill>
                <a:effectLst/>
                <a:ea typeface="Calibri" panose="020F0502020204030204" pitchFamily="34" charset="0"/>
                <a:cs typeface="Times New Roman" panose="02020603050405020304" pitchFamily="18" charset="0"/>
              </a:rPr>
              <a:t> την Αντιγόνη του Σοφοκλή το 1804</a:t>
            </a:r>
          </a:p>
          <a:p>
            <a:r>
              <a:rPr lang="el-GR" sz="1800" kern="100" dirty="0">
                <a:solidFill>
                  <a:schemeClr val="tx1"/>
                </a:solidFill>
                <a:effectLst/>
                <a:ea typeface="Calibri" panose="020F0502020204030204" pitchFamily="34" charset="0"/>
                <a:cs typeface="Times New Roman" panose="02020603050405020304" pitchFamily="18" charset="0"/>
              </a:rPr>
              <a:t> ξαναζωντανεύει στη φωτισμένη ψυχή «τον χρυσό αιώνα της αλήθειας και της ομορφιάς, την Ελλάδα»</a:t>
            </a:r>
          </a:p>
          <a:p>
            <a:r>
              <a:rPr lang="el-GR" sz="1800" kern="100" dirty="0">
                <a:solidFill>
                  <a:schemeClr val="tx1"/>
                </a:solidFill>
                <a:effectLst/>
                <a:ea typeface="Calibri" panose="020F0502020204030204" pitchFamily="34" charset="0"/>
                <a:cs typeface="Times New Roman" panose="02020603050405020304" pitchFamily="18" charset="0"/>
              </a:rPr>
              <a:t> </a:t>
            </a:r>
            <a:r>
              <a:rPr lang="el-GR" sz="1800" b="1" kern="100" dirty="0">
                <a:solidFill>
                  <a:schemeClr val="tx1"/>
                </a:solidFill>
                <a:effectLst/>
                <a:ea typeface="Calibri" panose="020F0502020204030204" pitchFamily="34" charset="0"/>
                <a:cs typeface="Times New Roman" panose="02020603050405020304" pitchFamily="18" charset="0"/>
              </a:rPr>
              <a:t>Βίνκελμαν:</a:t>
            </a:r>
            <a:r>
              <a:rPr lang="el-GR" sz="1800" kern="100" dirty="0">
                <a:solidFill>
                  <a:schemeClr val="tx1"/>
                </a:solidFill>
                <a:effectLst/>
                <a:ea typeface="Calibri" panose="020F0502020204030204" pitchFamily="34" charset="0"/>
                <a:cs typeface="Times New Roman" panose="02020603050405020304" pitchFamily="18" charset="0"/>
              </a:rPr>
              <a:t> «πρέπει να μιμηθούμε τους Αρχαίους προκειμένου να γίνουμε με τη σειρά μας αμίμητοι». </a:t>
            </a:r>
          </a:p>
          <a:p>
            <a:r>
              <a:rPr lang="el-GR" sz="1800" kern="100" dirty="0">
                <a:solidFill>
                  <a:schemeClr val="tx1"/>
                </a:solidFill>
                <a:effectLst/>
                <a:ea typeface="Calibri" panose="020F0502020204030204" pitchFamily="34" charset="0"/>
                <a:cs typeface="Times New Roman" panose="02020603050405020304" pitchFamily="18" charset="0"/>
              </a:rPr>
              <a:t> </a:t>
            </a:r>
            <a:r>
              <a:rPr lang="el-GR" sz="1800" b="1" kern="100" dirty="0">
                <a:solidFill>
                  <a:schemeClr val="tx1"/>
                </a:solidFill>
                <a:effectLst/>
                <a:ea typeface="Calibri" panose="020F0502020204030204" pitchFamily="34" charset="0"/>
                <a:cs typeface="Times New Roman" panose="02020603050405020304" pitchFamily="18" charset="0"/>
              </a:rPr>
              <a:t>Καρλ </a:t>
            </a:r>
            <a:r>
              <a:rPr lang="el-GR" sz="1800" b="1" kern="100" dirty="0" err="1">
                <a:solidFill>
                  <a:schemeClr val="tx1"/>
                </a:solidFill>
                <a:effectLst/>
                <a:ea typeface="Calibri" panose="020F0502020204030204" pitchFamily="34" charset="0"/>
                <a:cs typeface="Times New Roman" panose="02020603050405020304" pitchFamily="18" charset="0"/>
              </a:rPr>
              <a:t>Ράιχαρτ</a:t>
            </a:r>
            <a:r>
              <a:rPr lang="el-GR" sz="1800" b="1" kern="100" dirty="0">
                <a:solidFill>
                  <a:schemeClr val="tx1"/>
                </a:solidFill>
                <a:effectLst/>
                <a:ea typeface="Calibri" panose="020F0502020204030204" pitchFamily="34" charset="0"/>
                <a:cs typeface="Times New Roman" panose="02020603050405020304" pitchFamily="18" charset="0"/>
              </a:rPr>
              <a:t> </a:t>
            </a:r>
            <a:r>
              <a:rPr lang="el-GR" sz="1800" kern="100" dirty="0">
                <a:solidFill>
                  <a:schemeClr val="tx1"/>
                </a:solidFill>
                <a:effectLst/>
                <a:ea typeface="Calibri" panose="020F0502020204030204" pitchFamily="34" charset="0"/>
                <a:cs typeface="Times New Roman" panose="02020603050405020304" pitchFamily="18" charset="0"/>
              </a:rPr>
              <a:t>"η υψηλότερη ποίηση, εύστοχη μέχρι τέλους"</a:t>
            </a:r>
          </a:p>
          <a:p>
            <a:r>
              <a:rPr lang="el-GR" sz="1800" kern="100" dirty="0">
                <a:solidFill>
                  <a:schemeClr val="tx1"/>
                </a:solidFill>
                <a:effectLst/>
                <a:ea typeface="Calibri" panose="020F0502020204030204" pitchFamily="34" charset="0"/>
                <a:cs typeface="Times New Roman" panose="02020603050405020304" pitchFamily="18" charset="0"/>
              </a:rPr>
              <a:t>  </a:t>
            </a:r>
            <a:r>
              <a:rPr lang="el-GR" sz="1800" b="1" kern="100" dirty="0" err="1">
                <a:solidFill>
                  <a:schemeClr val="tx1"/>
                </a:solidFill>
                <a:effectLst/>
                <a:ea typeface="Calibri" panose="020F0502020204030204" pitchFamily="34" charset="0"/>
                <a:cs typeface="Times New Roman" panose="02020603050405020304" pitchFamily="18" charset="0"/>
              </a:rPr>
              <a:t>Γκαίτε</a:t>
            </a:r>
            <a:r>
              <a:rPr lang="el-GR" sz="1800" kern="100" dirty="0">
                <a:solidFill>
                  <a:schemeClr val="tx1"/>
                </a:solidFill>
                <a:effectLst/>
                <a:ea typeface="Calibri" panose="020F0502020204030204" pitchFamily="34" charset="0"/>
                <a:cs typeface="Times New Roman" panose="02020603050405020304" pitchFamily="18" charset="0"/>
              </a:rPr>
              <a:t>:  οι μεταφράσεις του Χέλντερλιν ήταν παράγωγα της παραφροσύνης του, της καλούμενης  </a:t>
            </a:r>
            <a:r>
              <a:rPr lang="en-US" sz="1800" kern="100" dirty="0" err="1">
                <a:solidFill>
                  <a:schemeClr val="tx1"/>
                </a:solidFill>
                <a:effectLst/>
                <a:ea typeface="Calibri" panose="020F0502020204030204" pitchFamily="34" charset="0"/>
                <a:cs typeface="Times New Roman" panose="02020603050405020304" pitchFamily="18" charset="0"/>
              </a:rPr>
              <a:t>Umnactung</a:t>
            </a:r>
            <a:r>
              <a:rPr lang="el-GR" sz="1800" kern="100" dirty="0">
                <a:solidFill>
                  <a:schemeClr val="tx1"/>
                </a:solidFill>
                <a:effectLst/>
                <a:ea typeface="Calibri" panose="020F0502020204030204" pitchFamily="34" charset="0"/>
                <a:cs typeface="Times New Roman" panose="02020603050405020304" pitchFamily="18" charset="0"/>
              </a:rPr>
              <a:t> (βύθισμα στο σκότος). </a:t>
            </a:r>
          </a:p>
          <a:p>
            <a:r>
              <a:rPr lang="el-GR" sz="1800" kern="100" dirty="0">
                <a:solidFill>
                  <a:schemeClr val="tx1"/>
                </a:solidFill>
                <a:effectLst/>
                <a:ea typeface="Calibri" panose="020F0502020204030204" pitchFamily="34" charset="0"/>
                <a:cs typeface="Times New Roman" panose="02020603050405020304" pitchFamily="18" charset="0"/>
              </a:rPr>
              <a:t> </a:t>
            </a:r>
            <a:r>
              <a:rPr lang="el-GR" sz="1800" b="1" kern="100" dirty="0">
                <a:solidFill>
                  <a:schemeClr val="tx1"/>
                </a:solidFill>
                <a:effectLst/>
                <a:ea typeface="Calibri" panose="020F0502020204030204" pitchFamily="34" charset="0"/>
                <a:cs typeface="Times New Roman" panose="02020603050405020304" pitchFamily="18" charset="0"/>
              </a:rPr>
              <a:t>Γκέοργκ </a:t>
            </a:r>
            <a:r>
              <a:rPr lang="el-GR" sz="1800" b="1" kern="100" dirty="0" err="1">
                <a:solidFill>
                  <a:schemeClr val="tx1"/>
                </a:solidFill>
                <a:effectLst/>
                <a:ea typeface="Calibri" panose="020F0502020204030204" pitchFamily="34" charset="0"/>
                <a:cs typeface="Times New Roman" panose="02020603050405020304" pitchFamily="18" charset="0"/>
              </a:rPr>
              <a:t>Στάινερ</a:t>
            </a:r>
            <a:r>
              <a:rPr lang="el-GR" sz="1800" kern="100" dirty="0">
                <a:solidFill>
                  <a:schemeClr val="tx1"/>
                </a:solidFill>
                <a:ea typeface="Calibri" panose="020F0502020204030204" pitchFamily="34" charset="0"/>
                <a:cs typeface="Times New Roman" panose="02020603050405020304" pitchFamily="18" charset="0"/>
              </a:rPr>
              <a:t>:</a:t>
            </a:r>
            <a:r>
              <a:rPr lang="el-GR" sz="1800" kern="100" dirty="0">
                <a:solidFill>
                  <a:schemeClr val="tx1"/>
                </a:solidFill>
                <a:effectLst/>
                <a:ea typeface="Calibri" panose="020F0502020204030204" pitchFamily="34" charset="0"/>
                <a:cs typeface="Times New Roman" panose="02020603050405020304" pitchFamily="18" charset="0"/>
              </a:rPr>
              <a:t>  </a:t>
            </a:r>
            <a:r>
              <a:rPr lang="el-GR" sz="1800" kern="100" dirty="0" err="1">
                <a:solidFill>
                  <a:schemeClr val="tx1"/>
                </a:solidFill>
                <a:effectLst/>
                <a:ea typeface="Calibri" panose="020F0502020204030204" pitchFamily="34" charset="0"/>
                <a:cs typeface="Times New Roman" panose="02020603050405020304" pitchFamily="18" charset="0"/>
              </a:rPr>
              <a:t>ριζοσπαστικοποιούνται</a:t>
            </a:r>
            <a:r>
              <a:rPr lang="el-GR" sz="1800" kern="100" dirty="0">
                <a:solidFill>
                  <a:schemeClr val="tx1"/>
                </a:solidFill>
                <a:effectLst/>
                <a:ea typeface="Calibri" panose="020F0502020204030204" pitchFamily="34" charset="0"/>
                <a:cs typeface="Times New Roman" panose="02020603050405020304" pitchFamily="18" charset="0"/>
              </a:rPr>
              <a:t> τα λεκτικά και συντακτικά μέσα, με αποτέλεσμα ο εξωτερικός κοινός λόγος να αποκτά εσωτερική συνοχή ομάδων από μεταφορές και εικόνες,  κάνοντας το έργο πρωταρχική πηγή του μοντερνισμού</a:t>
            </a:r>
            <a:r>
              <a:rPr lang="el-GR" sz="1800" kern="100" dirty="0">
                <a:solidFill>
                  <a:schemeClr val="tx1"/>
                </a:solidFill>
                <a:ea typeface="Calibri" panose="020F0502020204030204" pitchFamily="34" charset="0"/>
                <a:cs typeface="Times New Roman" panose="02020603050405020304" pitchFamily="18" charset="0"/>
              </a:rPr>
              <a:t>..</a:t>
            </a:r>
            <a:r>
              <a:rPr lang="el-GR" sz="1800" kern="100" dirty="0">
                <a:solidFill>
                  <a:schemeClr val="tx1"/>
                </a:solidFill>
                <a:effectLst/>
                <a:ea typeface="Calibri" panose="020F0502020204030204" pitchFamily="34" charset="0"/>
                <a:cs typeface="Times New Roman" panose="02020603050405020304" pitchFamily="18" charset="0"/>
              </a:rPr>
              <a:t>. </a:t>
            </a:r>
          </a:p>
          <a:p>
            <a:pPr algn="just">
              <a:lnSpc>
                <a:spcPct val="150000"/>
              </a:lnSpc>
              <a:spcAft>
                <a:spcPts val="800"/>
              </a:spcAft>
            </a:pPr>
            <a:r>
              <a:rPr lang="el-GR" sz="1800" kern="100" dirty="0">
                <a:solidFill>
                  <a:schemeClr val="tx1"/>
                </a:solidFill>
                <a:ea typeface="Calibri" panose="020F0502020204030204" pitchFamily="34" charset="0"/>
                <a:cs typeface="Times New Roman" panose="02020603050405020304" pitchFamily="18" charset="0"/>
              </a:rPr>
              <a:t> </a:t>
            </a:r>
            <a:r>
              <a:rPr lang="el-GR" sz="1800" kern="100" dirty="0">
                <a:solidFill>
                  <a:schemeClr val="tx1"/>
                </a:solidFill>
                <a:effectLst/>
                <a:ea typeface="Calibri" panose="020F0502020204030204" pitchFamily="34" charset="0"/>
                <a:cs typeface="Segoe UI Semibold" panose="020B0702040204020203" pitchFamily="34" charset="0"/>
              </a:rPr>
              <a:t>Στη µ</a:t>
            </a:r>
            <a:r>
              <a:rPr lang="el-GR" sz="1800" kern="100" dirty="0" err="1">
                <a:solidFill>
                  <a:schemeClr val="tx1"/>
                </a:solidFill>
                <a:effectLst/>
                <a:ea typeface="Calibri" panose="020F0502020204030204" pitchFamily="34" charset="0"/>
                <a:cs typeface="Segoe UI Semibold" panose="020B0702040204020203" pitchFamily="34" charset="0"/>
              </a:rPr>
              <a:t>ετάφραση</a:t>
            </a:r>
            <a:r>
              <a:rPr lang="el-GR" sz="1800" kern="100" dirty="0">
                <a:solidFill>
                  <a:schemeClr val="tx1"/>
                </a:solidFill>
                <a:effectLst/>
                <a:ea typeface="Calibri" panose="020F0502020204030204" pitchFamily="34" charset="0"/>
                <a:cs typeface="Segoe UI Semibold" panose="020B0702040204020203" pitchFamily="34" charset="0"/>
              </a:rPr>
              <a:t> αυτή βασίστηκε ο </a:t>
            </a:r>
            <a:r>
              <a:rPr lang="el-GR" sz="1800" b="1" kern="100" dirty="0" err="1">
                <a:solidFill>
                  <a:schemeClr val="tx1"/>
                </a:solidFill>
                <a:effectLst/>
                <a:ea typeface="Calibri" panose="020F0502020204030204" pitchFamily="34" charset="0"/>
                <a:cs typeface="Segoe UI Semibold" panose="020B0702040204020203" pitchFamily="34" charset="0"/>
              </a:rPr>
              <a:t>Hegel</a:t>
            </a:r>
            <a:r>
              <a:rPr lang="el-GR" sz="1800" kern="100" dirty="0">
                <a:solidFill>
                  <a:schemeClr val="tx1"/>
                </a:solidFill>
                <a:effectLst/>
                <a:ea typeface="Calibri" panose="020F0502020204030204" pitchFamily="34" charset="0"/>
                <a:cs typeface="Segoe UI Semibold" panose="020B0702040204020203" pitchFamily="34" charset="0"/>
              </a:rPr>
              <a:t>, όταν αποκαλεί την Αντιγόνη «ένα από τα υψηλότερα και τα πιο </a:t>
            </a:r>
            <a:r>
              <a:rPr lang="el-GR" sz="1800" kern="100" dirty="0" err="1">
                <a:solidFill>
                  <a:schemeClr val="tx1"/>
                </a:solidFill>
                <a:effectLst/>
                <a:ea typeface="Calibri" panose="020F0502020204030204" pitchFamily="34" charset="0"/>
                <a:cs typeface="Segoe UI Semibold" panose="020B0702040204020203" pitchFamily="34" charset="0"/>
              </a:rPr>
              <a:t>ολοκληρωµένα</a:t>
            </a:r>
            <a:r>
              <a:rPr lang="el-GR" sz="1800" kern="100" dirty="0">
                <a:solidFill>
                  <a:schemeClr val="tx1"/>
                </a:solidFill>
                <a:effectLst/>
                <a:ea typeface="Calibri" panose="020F0502020204030204" pitchFamily="34" charset="0"/>
                <a:cs typeface="Segoe UI Semibold" panose="020B0702040204020203" pitchFamily="34" charset="0"/>
              </a:rPr>
              <a:t>… έργα τέχνης… ».</a:t>
            </a:r>
          </a:p>
          <a:p>
            <a:pPr marL="82296" indent="0">
              <a:buNone/>
            </a:pP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sz="1800" kern="100" dirty="0">
              <a:solidFill>
                <a:schemeClr val="tx1"/>
              </a:solidFill>
              <a:effectLst/>
              <a:ea typeface="Calibri" panose="020F0502020204030204" pitchFamily="34" charset="0"/>
              <a:cs typeface="Times New Roman" panose="02020603050405020304" pitchFamily="18" charset="0"/>
            </a:endParaRPr>
          </a:p>
          <a:p>
            <a:endParaRPr lang="el-GR" sz="1800" kern="100" dirty="0">
              <a:solidFill>
                <a:schemeClr val="tx1"/>
              </a:solidFill>
              <a:effectLst/>
              <a:ea typeface="Calibri" panose="020F0502020204030204" pitchFamily="34" charset="0"/>
              <a:cs typeface="Times New Roman" panose="02020603050405020304" pitchFamily="18" charset="0"/>
            </a:endParaRPr>
          </a:p>
          <a:p>
            <a:endParaRPr lang="el-GR" dirty="0"/>
          </a:p>
        </p:txBody>
      </p:sp>
      <p:pic>
        <p:nvPicPr>
          <p:cNvPr id="6" name="Εικόνα 5">
            <a:extLst>
              <a:ext uri="{FF2B5EF4-FFF2-40B4-BE49-F238E27FC236}">
                <a16:creationId xmlns:a16="http://schemas.microsoft.com/office/drawing/2014/main" id="{18E31FC2-7170-C012-C9B7-0BE33CF9C68E}"/>
              </a:ext>
            </a:extLst>
          </p:cNvPr>
          <p:cNvPicPr>
            <a:picLocks noChangeAspect="1"/>
          </p:cNvPicPr>
          <p:nvPr/>
        </p:nvPicPr>
        <p:blipFill>
          <a:blip r:embed="rId2"/>
          <a:stretch>
            <a:fillRect/>
          </a:stretch>
        </p:blipFill>
        <p:spPr>
          <a:xfrm>
            <a:off x="7988031" y="337008"/>
            <a:ext cx="3759862" cy="6183983"/>
          </a:xfrm>
          <a:prstGeom prst="rect">
            <a:avLst/>
          </a:prstGeom>
        </p:spPr>
      </p:pic>
    </p:spTree>
    <p:extLst>
      <p:ext uri="{BB962C8B-B14F-4D97-AF65-F5344CB8AC3E}">
        <p14:creationId xmlns:p14="http://schemas.microsoft.com/office/powerpoint/2010/main" val="2714250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117BE47-4492-C80B-4071-34073085B379}"/>
              </a:ext>
            </a:extLst>
          </p:cNvPr>
          <p:cNvSpPr>
            <a:spLocks noGrp="1"/>
          </p:cNvSpPr>
          <p:nvPr>
            <p:ph type="title"/>
          </p:nvPr>
        </p:nvSpPr>
        <p:spPr/>
        <p:txBody>
          <a:bodyPr/>
          <a:lstStyle/>
          <a:p>
            <a:r>
              <a:rPr lang="el-GR" sz="1800" kern="100" dirty="0">
                <a:ea typeface="Calibri" panose="020F0502020204030204" pitchFamily="34" charset="0"/>
                <a:cs typeface="Times New Roman" panose="02020603050405020304" pitchFamily="18" charset="0"/>
              </a:rPr>
              <a:t>Π</a:t>
            </a:r>
            <a:r>
              <a:rPr lang="el-GR" sz="1800" kern="100" dirty="0">
                <a:effectLst/>
                <a:ea typeface="Calibri" panose="020F0502020204030204" pitchFamily="34" charset="0"/>
                <a:cs typeface="Times New Roman" panose="02020603050405020304" pitchFamily="18" charset="0"/>
              </a:rPr>
              <a:t>ώς αποδίδει ο Χέλντερλιν το νόημα του έργου του Σοφοκλή και πώς ερμηνεύει τους χαρακτήρες της Αντιγόνης και του </a:t>
            </a:r>
            <a:r>
              <a:rPr lang="el-GR" sz="1800" kern="100" dirty="0" err="1">
                <a:effectLst/>
                <a:ea typeface="Calibri" panose="020F0502020204030204" pitchFamily="34" charset="0"/>
                <a:cs typeface="Times New Roman" panose="02020603050405020304" pitchFamily="18" charset="0"/>
              </a:rPr>
              <a:t>Κρέοντα</a:t>
            </a:r>
            <a:r>
              <a:rPr lang="el-GR" sz="1800" kern="100" dirty="0">
                <a:effectLst/>
                <a:ea typeface="Calibri" panose="020F0502020204030204" pitchFamily="34" charset="0"/>
                <a:cs typeface="Times New Roman" panose="02020603050405020304" pitchFamily="18" charset="0"/>
              </a:rPr>
              <a:t> και τη σύγκρουσή τους. </a:t>
            </a:r>
            <a:br>
              <a:rPr lang="el-GR" sz="1800" kern="100" dirty="0">
                <a:effectLst/>
                <a:ea typeface="Calibri" panose="020F0502020204030204" pitchFamily="34" charset="0"/>
                <a:cs typeface="Times New Roman" panose="02020603050405020304" pitchFamily="18" charset="0"/>
              </a:rPr>
            </a:br>
            <a:endParaRPr lang="el-GR" dirty="0"/>
          </a:p>
        </p:txBody>
      </p:sp>
      <p:sp>
        <p:nvSpPr>
          <p:cNvPr id="4" name="Θέση περιεχομένου 3">
            <a:extLst>
              <a:ext uri="{FF2B5EF4-FFF2-40B4-BE49-F238E27FC236}">
                <a16:creationId xmlns:a16="http://schemas.microsoft.com/office/drawing/2014/main" id="{2060F9F8-5523-CECE-B978-21ABFC0EF814}"/>
              </a:ext>
            </a:extLst>
          </p:cNvPr>
          <p:cNvSpPr>
            <a:spLocks noGrp="1"/>
          </p:cNvSpPr>
          <p:nvPr>
            <p:ph sz="quarter" idx="2"/>
          </p:nvPr>
        </p:nvSpPr>
        <p:spPr/>
        <p:txBody>
          <a:bodyPr>
            <a:normAutofit fontScale="92500" lnSpcReduction="20000"/>
          </a:bodyPr>
          <a:lstStyle/>
          <a:p>
            <a:r>
              <a:rPr lang="el-GR" sz="1800" kern="100" dirty="0">
                <a:solidFill>
                  <a:schemeClr val="tx1"/>
                </a:solidFill>
                <a:effectLst/>
                <a:ea typeface="Calibri" panose="020F0502020204030204" pitchFamily="34" charset="0"/>
                <a:cs typeface="Times New Roman" panose="02020603050405020304" pitchFamily="18" charset="0"/>
              </a:rPr>
              <a:t>Σε μια πρώιμη περίοδο του κλασικού ιδεαλισμού, ο ποιητής αποδίδει το ελληνικό πρωτότυπο πιστά αλλά και ελεύθερα, επιδιώκοντας να είναι φανερό στο γερμανικό κείμενο το νόημα  των Ελλήνων.</a:t>
            </a:r>
          </a:p>
          <a:p>
            <a:r>
              <a:rPr lang="el-GR" sz="1800" kern="100" dirty="0">
                <a:solidFill>
                  <a:schemeClr val="tx1"/>
                </a:solidFill>
                <a:effectLst/>
                <a:ea typeface="Calibri" panose="020F0502020204030204" pitchFamily="34" charset="0"/>
                <a:cs typeface="Times New Roman" panose="02020603050405020304" pitchFamily="18" charset="0"/>
              </a:rPr>
              <a:t> Σε δεύτερο επίπεδο μεταφράζει  κυριολεκτικά, </a:t>
            </a:r>
            <a:r>
              <a:rPr lang="el-GR" sz="1800" kern="100" dirty="0" err="1">
                <a:solidFill>
                  <a:schemeClr val="tx1"/>
                </a:solidFill>
                <a:effectLst/>
                <a:ea typeface="Calibri" panose="020F0502020204030204" pitchFamily="34" charset="0"/>
                <a:cs typeface="Times New Roman" panose="02020603050405020304" pitchFamily="18" charset="0"/>
              </a:rPr>
              <a:t>εξαττικίζοντας</a:t>
            </a:r>
            <a:r>
              <a:rPr lang="el-GR" sz="1800" kern="100" dirty="0">
                <a:solidFill>
                  <a:schemeClr val="tx1"/>
                </a:solidFill>
                <a:effectLst/>
                <a:ea typeface="Calibri" panose="020F0502020204030204" pitchFamily="34" charset="0"/>
                <a:cs typeface="Times New Roman" panose="02020603050405020304" pitchFamily="18" charset="0"/>
              </a:rPr>
              <a:t> τη γερμανική γλώσσα.</a:t>
            </a:r>
          </a:p>
          <a:p>
            <a:r>
              <a:rPr lang="el-GR" sz="1800" kern="100" dirty="0">
                <a:solidFill>
                  <a:schemeClr val="tx1"/>
                </a:solidFill>
                <a:effectLst/>
                <a:ea typeface="Calibri" panose="020F0502020204030204" pitchFamily="34" charset="0"/>
                <a:cs typeface="Times New Roman" panose="02020603050405020304" pitchFamily="18" charset="0"/>
              </a:rPr>
              <a:t> Σε τρίτο επίπεδο, ενσαρκώνει την ανθρώπινη κατάσταση σε φυσικό, πολιτικό και θρησκευτικό πλαίσιο.</a:t>
            </a:r>
          </a:p>
          <a:p>
            <a:r>
              <a:rPr lang="el-GR" sz="1800" kern="100" dirty="0">
                <a:solidFill>
                  <a:schemeClr val="tx1"/>
                </a:solidFill>
                <a:effectLst/>
                <a:ea typeface="Calibri" panose="020F0502020204030204" pitchFamily="34" charset="0"/>
                <a:cs typeface="Times New Roman" panose="02020603050405020304" pitchFamily="18" charset="0"/>
              </a:rPr>
              <a:t> </a:t>
            </a:r>
            <a:r>
              <a:rPr lang="el-GR" sz="1800" kern="100" dirty="0">
                <a:solidFill>
                  <a:schemeClr val="tx1"/>
                </a:solidFill>
                <a:ea typeface="Calibri" panose="020F0502020204030204" pitchFamily="34" charset="0"/>
                <a:cs typeface="Times New Roman" panose="02020603050405020304" pitchFamily="18" charset="0"/>
              </a:rPr>
              <a:t>Μεταφράζοντας</a:t>
            </a:r>
            <a:r>
              <a:rPr lang="el-GR" sz="1800" kern="100" dirty="0">
                <a:solidFill>
                  <a:schemeClr val="tx1"/>
                </a:solidFill>
                <a:effectLst/>
                <a:ea typeface="Calibri" panose="020F0502020204030204" pitchFamily="34" charset="0"/>
                <a:cs typeface="Times New Roman" panose="02020603050405020304" pitchFamily="18" charset="0"/>
              </a:rPr>
              <a:t> κατά γράμμα, διατηρώντας το μέτρο και σεβόμενος την ελληνική προσωδία,  ρίχνει το βάρος στην πολιτική και θρησκευτική ερμηνεία του έργου.</a:t>
            </a:r>
          </a:p>
          <a:p>
            <a:r>
              <a:rPr lang="el-GR" sz="1800" kern="100" dirty="0">
                <a:solidFill>
                  <a:schemeClr val="tx1"/>
                </a:solidFill>
                <a:effectLst/>
                <a:ea typeface="Calibri" panose="020F0502020204030204" pitchFamily="34" charset="0"/>
                <a:cs typeface="Times New Roman" panose="02020603050405020304" pitchFamily="18" charset="0"/>
              </a:rPr>
              <a:t> Η πλοκή  πιστή στη σοφόκλεια τραγωδία.</a:t>
            </a:r>
          </a:p>
          <a:p>
            <a:pPr marL="118872" indent="0">
              <a:buNone/>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pic>
        <p:nvPicPr>
          <p:cNvPr id="7" name="Θέση περιεχομένου 6">
            <a:extLst>
              <a:ext uri="{FF2B5EF4-FFF2-40B4-BE49-F238E27FC236}">
                <a16:creationId xmlns:a16="http://schemas.microsoft.com/office/drawing/2014/main" id="{D3848CCB-40A8-D93F-4055-9F36F57E97BE}"/>
              </a:ext>
            </a:extLst>
          </p:cNvPr>
          <p:cNvPicPr>
            <a:picLocks noGrp="1" noChangeAspect="1"/>
          </p:cNvPicPr>
          <p:nvPr>
            <p:ph sz="quarter" idx="4"/>
          </p:nvPr>
        </p:nvPicPr>
        <p:blipFill>
          <a:blip r:embed="rId2"/>
          <a:stretch>
            <a:fillRect/>
          </a:stretch>
        </p:blipFill>
        <p:spPr>
          <a:xfrm>
            <a:off x="6340782" y="969336"/>
            <a:ext cx="5118755" cy="4008017"/>
          </a:xfrm>
          <a:prstGeom prst="rect">
            <a:avLst/>
          </a:prstGeom>
        </p:spPr>
      </p:pic>
    </p:spTree>
    <p:extLst>
      <p:ext uri="{BB962C8B-B14F-4D97-AF65-F5344CB8AC3E}">
        <p14:creationId xmlns:p14="http://schemas.microsoft.com/office/powerpoint/2010/main" val="2225623168"/>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Πρότυπο σχεδίασης με πεπιεσμένα φύλλα">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Office_13565479_TF03460542" id="{D733EB4B-9155-42FC-8F60-2C1CF0B09F98}" vid="{C3F1DC80-9D17-44B5-9EDA-A720D469FC46}"/>
    </a:ext>
  </a:extLst>
</a:theme>
</file>

<file path=ppt/theme/theme2.xml><?xml version="1.0" encoding="utf-8"?>
<a:theme xmlns:a="http://schemas.openxmlformats.org/drawingml/2006/main" name="Θέμα του Offic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B5BEE-6806-4BF1-A9A7-4B4A72C0C6EB}">
  <ds:schemaRefs>
    <ds:schemaRef ds:uri="http://schemas.microsoft.com/sharepoint/v3/contenttype/forms"/>
  </ds:schemaRefs>
</ds:datastoreItem>
</file>

<file path=customXml/itemProps2.xml><?xml version="1.0" encoding="utf-8"?>
<ds:datastoreItem xmlns:ds="http://schemas.openxmlformats.org/officeDocument/2006/customXml" ds:itemID="{EEFED04C-AD43-4E06-AD63-36D8B5E83787}">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0262f94-9f35-4ac3-9a90-690165a166b7"/>
    <ds:schemaRef ds:uri="a4f35948-e619-41b3-aa29-22878b09cfd2"/>
    <ds:schemaRef ds:uri="http://www.w3.org/XML/1998/namespace"/>
    <ds:schemaRef ds:uri="http://purl.org/dc/dcmitype/"/>
  </ds:schemaRefs>
</ds:datastoreItem>
</file>

<file path=customXml/itemProps3.xml><?xml version="1.0" encoding="utf-8"?>
<ds:datastoreItem xmlns:ds="http://schemas.openxmlformats.org/officeDocument/2006/customXml" ds:itemID="{B0710C29-A897-44AD-9F83-BE5F874C2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Διαφάνειες με σχέδια πεπιεσμένων φύλλων</Template>
  <TotalTime>508</TotalTime>
  <Words>2488</Words>
  <Application>Microsoft Office PowerPoint</Application>
  <PresentationFormat>Ευρεία οθόνη</PresentationFormat>
  <Paragraphs>131</Paragraphs>
  <Slides>23</Slides>
  <Notes>2</Notes>
  <HiddenSlides>0</HiddenSlides>
  <MMClips>1</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23</vt:i4>
      </vt:variant>
    </vt:vector>
  </HeadingPairs>
  <TitlesOfParts>
    <vt:vector size="32" baseType="lpstr">
      <vt:lpstr>Calibri</vt:lpstr>
      <vt:lpstr>Century Gothic</vt:lpstr>
      <vt:lpstr>Franklin Gothic</vt:lpstr>
      <vt:lpstr>Lato</vt:lpstr>
      <vt:lpstr>Open Sans</vt:lpstr>
      <vt:lpstr>Times New Roman</vt:lpstr>
      <vt:lpstr>Verdana</vt:lpstr>
      <vt:lpstr>Wingdings 2</vt:lpstr>
      <vt:lpstr>Πρότυπο σχεδίασης με πεπιεσμένα φύλλα</vt:lpstr>
      <vt:lpstr>ΦΩΣ ΠΕΡΙΣΣΟΤΕΡΟ ΦΩΣ</vt:lpstr>
      <vt:lpstr>ΠΡΟΣΕΓΓΙΣΕΙΣ ΣΤΗΝ ΑΝΤΙΓΟΝΗ</vt:lpstr>
      <vt:lpstr>Παρουσίαση του PowerPoint</vt:lpstr>
      <vt:lpstr>ΓιΟχαν ΚρΙστιαν ΦρΗντριχ ΧαΙλντερλιν (Johann Christian Friedrich Hölderlin  (1770 -1843) </vt:lpstr>
      <vt:lpstr>Ο ποιητής στην Τυμβίγγη</vt:lpstr>
      <vt:lpstr>ΕΡΩΤΑΣ ΚΑΙ ΤΥΦΛΩΣΗ</vt:lpstr>
      <vt:lpstr>Παρουσίαση του PowerPoint</vt:lpstr>
      <vt:lpstr>Μεταφραση αντιγονησ</vt:lpstr>
      <vt:lpstr>Πώς αποδίδει ο Χέλντερλιν το νόημα του έργου του Σοφοκλή και πώς ερμηνεύει τους χαρακτήρες της Αντιγόνης και του Κρέοντα και τη σύγκρουσή τους.  </vt:lpstr>
      <vt:lpstr>Παρουσίαση του PowerPoint</vt:lpstr>
      <vt:lpstr>Ο Hölderlin τονίζει περισσότερο από τον Σοφοκλή τον αγώνα της Αντιγόνης εναντίον ενός καθεστώτος στο όνομα του Θεού. Την ανυψώνει σε σύμβολο αντίστασης και υπέρμαχης της Δημοκρατίας.    </vt:lpstr>
      <vt:lpstr>Παρουσίαση του PowerPoint</vt:lpstr>
      <vt:lpstr>Παρουσιάζουμε ενδεικτικά ορισμένα χωρία. Ξεκινάμε με τους δέκα πρώτους στίχους του Προλόγου.  </vt:lpstr>
      <vt:lpstr>ΠΡΟΛΟΓΟΣ στ.45-47</vt:lpstr>
      <vt:lpstr>ΠΡΟΛΟΓΟΣ στ.73-74</vt:lpstr>
      <vt:lpstr>ΧΟΡΟΣ           Α Στάσιμο</vt:lpstr>
      <vt:lpstr>Β ΕΠΕΙΣΟΔΙΟ στ.449-457 Η Αντιγόνη παραδέχεται την πράξη της στον Κρέοντα</vt:lpstr>
      <vt:lpstr>Γ ΕΠΕΙΣΟΔΙΟ Διάλογος Κρέοντα - Αίμονα</vt:lpstr>
      <vt:lpstr>ΚΟΜΜΟΣ</vt:lpstr>
      <vt:lpstr>Β ΣΚΗΝΗ Δ ΕΠΕΙΣΟΔΙΟΥ Νέος θρήνος Αντιγόνης</vt:lpstr>
      <vt:lpstr>Σεβόμενοι τον χρόνο σας, παραλείψαμε τον σχολιασμό χωρίων από τη σκηνή με τον μάντη Τειρεσία, το τελευταίο χορικό με την παρουσία του θεού Διονύσου, καθώς και την Έξοδο με τον θρήνο του Κρέοντα. Θέλουμε να πιστεύουμε πως έγινε κατανοητή η σχέση ανάμεσα στον Σοφοκλή και στον Χέλντερλιν, η σύνδεση ανάμεσα στην κλασική Ελλάδα και στη Γερμανία του 19ου αιώνα, τα κοινά στοιχεία που ενώνουν τους δυο πολιτισμούς.  Σας ευχαριστούμε! </vt:lpstr>
      <vt:lpstr>ΠΗΓΕΣ</vt:lpstr>
      <vt:lpstr>Σας ευχαριστούμε! Οι μαθητές και οι μαθήτριες του ΓΕΛ Αυλωναρίου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Athanasios Glikos</dc:creator>
  <cp:lastModifiedBy>Athanasios Glikos</cp:lastModifiedBy>
  <cp:revision>110</cp:revision>
  <dcterms:created xsi:type="dcterms:W3CDTF">2024-10-17T03:00:42Z</dcterms:created>
  <dcterms:modified xsi:type="dcterms:W3CDTF">2025-02-10T13:08:02Z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74065700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